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Helvetica World" panose="020B0604020202020204" charset="-128"/>
      <p:regular r:id="rId34"/>
    </p:embeddedFont>
    <p:embeddedFont>
      <p:font typeface="Helvetica World Bold" panose="020B0604020202020204" charset="-128"/>
      <p:regular r:id="rId35"/>
    </p:embeddedFont>
    <p:embeddedFont>
      <p:font typeface="Arimo" panose="020B0604020202020204" charset="0"/>
      <p:regular r:id="rId36"/>
    </p:embeddedFont>
    <p:embeddedFont>
      <p:font typeface="Arimo Bold" panose="020B0604020202020204" charset="0"/>
      <p:regular r:id="rId37"/>
    </p:embeddedFont>
    <p:embeddedFont>
      <p:font typeface="Calibri" panose="020F0502020204030204" pitchFamily="34" charset="0"/>
      <p:regular r:id="rId38"/>
      <p:bold r:id="rId39"/>
      <p:italic r:id="rId40"/>
      <p:boldItalic r:id="rId41"/>
    </p:embeddedFont>
    <p:embeddedFont>
      <p:font typeface="Canva Sans" panose="020B0604020202020204" charset="0"/>
      <p:regular r:id="rId42"/>
    </p:embeddedFont>
    <p:embeddedFont>
      <p:font typeface="Canva Sans Bold" panose="020B0604020202020204" charset="0"/>
      <p:regular r:id="rId43"/>
    </p:embeddedFont>
    <p:embeddedFont>
      <p:font typeface="Canva Sans Bold Italics" panose="020B0604020202020204" charset="0"/>
      <p:regular r:id="rId44"/>
    </p:embeddedFont>
    <p:embeddedFont>
      <p:font typeface="Codec Pro" panose="020B0604020202020204" charset="0"/>
      <p:regular r:id="rId45"/>
    </p:embeddedFont>
    <p:embeddedFont>
      <p:font typeface="Codec Pro Bold" panose="020B0604020202020204" charset="0"/>
      <p:regular r:id="rId46"/>
    </p:embeddedFont>
    <p:embeddedFont>
      <p:font typeface="Open Sauce Italics" panose="020B0604020202020204" charset="0"/>
      <p:regular r:id="rId47"/>
    </p:embeddedFont>
    <p:embeddedFont>
      <p:font typeface="Roca Two" panose="020B0604020202020204" charset="0"/>
      <p:regular r:id="rId48"/>
    </p:embeddedFont>
    <p:embeddedFont>
      <p:font typeface="Trocchi" panose="020B0604020202020204" charset="0"/>
      <p:regular r:id="rId49"/>
    </p:embeddedFont>
    <p:embeddedFont>
      <p:font typeface="TT Norms"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926EE6-282D-4C44-9EA1-07F453461566}">
          <p14:sldIdLst>
            <p14:sldId id="256"/>
          </p14:sldIdLst>
        </p14:section>
        <p14:section name="Introduction" id="{11AF5212-A453-422B-B3B4-9AFE460BD931}">
          <p14:sldIdLst>
            <p14:sldId id="257"/>
            <p14:sldId id="258"/>
            <p14:sldId id="259"/>
            <p14:sldId id="260"/>
          </p14:sldIdLst>
        </p14:section>
        <p14:section name="Survey" id="{0AF22983-8F7E-4ADF-A0B8-C03BA8FB5E0F}">
          <p14:sldIdLst>
            <p14:sldId id="261"/>
            <p14:sldId id="262"/>
            <p14:sldId id="263"/>
            <p14:sldId id="264"/>
          </p14:sldIdLst>
        </p14:section>
        <p14:section name="Cutomers" id="{EDED7E42-039C-4CFB-9113-2AF84D2973F5}">
          <p14:sldIdLst>
            <p14:sldId id="265"/>
            <p14:sldId id="266"/>
            <p14:sldId id="267"/>
          </p14:sldIdLst>
        </p14:section>
        <p14:section name="User Personas" id="{60408083-C3C0-4A2E-81A8-BFDEC252C147}">
          <p14:sldIdLst>
            <p14:sldId id="268"/>
            <p14:sldId id="269"/>
            <p14:sldId id="270"/>
          </p14:sldIdLst>
        </p14:section>
        <p14:section name="Company Vision and Mission" id="{AF0F26C8-81A9-4844-BF5C-D89BEDD31ADA}">
          <p14:sldIdLst>
            <p14:sldId id="271"/>
            <p14:sldId id="272"/>
            <p14:sldId id="273"/>
          </p14:sldIdLst>
        </p14:section>
        <p14:section name="Our Mission and Vision" id="{152F8A26-A2E7-4F99-8664-602A4421FB96}">
          <p14:sldIdLst>
            <p14:sldId id="274"/>
            <p14:sldId id="275"/>
            <p14:sldId id="276"/>
            <p14:sldId id="277"/>
          </p14:sldIdLst>
        </p14:section>
        <p14:section name="Feature Prioritazation Matrix" id="{89698E7F-890A-4ADE-97FF-7FC132DE8883}">
          <p14:sldIdLst>
            <p14:sldId id="278"/>
            <p14:sldId id="279"/>
            <p14:sldId id="280"/>
            <p14:sldId id="281"/>
            <p14:sldId id="282"/>
            <p14:sldId id="283"/>
            <p14:sldId id="284"/>
            <p14:sldId id="285"/>
            <p14:sldId id="286"/>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01-Dec-23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01-Dec-23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01-Dec-23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01-Dec-23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01-Dec-23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3" Type="http://schemas.openxmlformats.org/officeDocument/2006/relationships/image" Target="../media/image37.svg"/><Relationship Id="rId18" Type="http://schemas.openxmlformats.org/officeDocument/2006/relationships/image" Target="../media/image42.png"/><Relationship Id="rId26" Type="http://schemas.openxmlformats.org/officeDocument/2006/relationships/image" Target="../media/image50.svg"/><Relationship Id="rId39" Type="http://schemas.openxmlformats.org/officeDocument/2006/relationships/image" Target="../media/image63.png"/><Relationship Id="rId21" Type="http://schemas.openxmlformats.org/officeDocument/2006/relationships/image" Target="../media/image45.sv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1.sv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jpeg"/><Relationship Id="rId41"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24" Type="http://schemas.openxmlformats.org/officeDocument/2006/relationships/image" Target="../media/image48.svg"/><Relationship Id="rId32" Type="http://schemas.openxmlformats.org/officeDocument/2006/relationships/image" Target="../media/image56.png"/><Relationship Id="rId37" Type="http://schemas.openxmlformats.org/officeDocument/2006/relationships/image" Target="../media/image61.svg"/><Relationship Id="rId40" Type="http://schemas.openxmlformats.org/officeDocument/2006/relationships/image" Target="../media/image64.png"/><Relationship Id="rId5" Type="http://schemas.openxmlformats.org/officeDocument/2006/relationships/image" Target="../media/image29.svg"/><Relationship Id="rId15" Type="http://schemas.openxmlformats.org/officeDocument/2006/relationships/image" Target="../media/image39.svg"/><Relationship Id="rId23" Type="http://schemas.openxmlformats.org/officeDocument/2006/relationships/image" Target="../media/image47.png"/><Relationship Id="rId28" Type="http://schemas.openxmlformats.org/officeDocument/2006/relationships/image" Target="../media/image52.svg"/><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svg"/><Relationship Id="rId31" Type="http://schemas.openxmlformats.org/officeDocument/2006/relationships/image" Target="../media/image55.svg"/><Relationship Id="rId44" Type="http://schemas.openxmlformats.org/officeDocument/2006/relationships/image" Target="../media/image68.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svg"/><Relationship Id="rId43" Type="http://schemas.openxmlformats.org/officeDocument/2006/relationships/image" Target="../media/image67.png"/><Relationship Id="rId8" Type="http://schemas.openxmlformats.org/officeDocument/2006/relationships/image" Target="../media/image32.png"/><Relationship Id="rId3" Type="http://schemas.openxmlformats.org/officeDocument/2006/relationships/image" Target="../media/image27.sv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9.png"/><Relationship Id="rId33" Type="http://schemas.openxmlformats.org/officeDocument/2006/relationships/image" Target="../media/image57.svg"/><Relationship Id="rId38"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37.svg"/><Relationship Id="rId18" Type="http://schemas.openxmlformats.org/officeDocument/2006/relationships/image" Target="../media/image73.png"/><Relationship Id="rId26" Type="http://schemas.openxmlformats.org/officeDocument/2006/relationships/image" Target="../media/image43.svg"/><Relationship Id="rId3" Type="http://schemas.openxmlformats.org/officeDocument/2006/relationships/image" Target="../media/image39.svg"/><Relationship Id="rId21" Type="http://schemas.openxmlformats.org/officeDocument/2006/relationships/image" Target="../media/image76.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2.png"/><Relationship Id="rId2" Type="http://schemas.openxmlformats.org/officeDocument/2006/relationships/image" Target="../media/image38.png"/><Relationship Id="rId16" Type="http://schemas.openxmlformats.org/officeDocument/2006/relationships/image" Target="../media/image40.png"/><Relationship Id="rId20" Type="http://schemas.openxmlformats.org/officeDocument/2006/relationships/image" Target="../media/image75.png"/><Relationship Id="rId29"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24" Type="http://schemas.openxmlformats.org/officeDocument/2006/relationships/image" Target="../media/image79.png"/><Relationship Id="rId32" Type="http://schemas.openxmlformats.org/officeDocument/2006/relationships/image" Target="../media/image81.png"/><Relationship Id="rId5" Type="http://schemas.openxmlformats.org/officeDocument/2006/relationships/image" Target="../media/image29.svg"/><Relationship Id="rId15" Type="http://schemas.openxmlformats.org/officeDocument/2006/relationships/image" Target="../media/image72.svg"/><Relationship Id="rId23" Type="http://schemas.openxmlformats.org/officeDocument/2006/relationships/image" Target="../media/image78.png"/><Relationship Id="rId28" Type="http://schemas.openxmlformats.org/officeDocument/2006/relationships/image" Target="../media/image45.svg"/><Relationship Id="rId10" Type="http://schemas.openxmlformats.org/officeDocument/2006/relationships/image" Target="../media/image34.png"/><Relationship Id="rId19" Type="http://schemas.openxmlformats.org/officeDocument/2006/relationships/image" Target="../media/image74.png"/><Relationship Id="rId31" Type="http://schemas.openxmlformats.org/officeDocument/2006/relationships/image" Target="../media/image80.png"/><Relationship Id="rId4" Type="http://schemas.openxmlformats.org/officeDocument/2006/relationships/image" Target="../media/image28.png"/><Relationship Id="rId9" Type="http://schemas.openxmlformats.org/officeDocument/2006/relationships/image" Target="../media/image70.svg"/><Relationship Id="rId14" Type="http://schemas.openxmlformats.org/officeDocument/2006/relationships/image" Target="../media/image71.png"/><Relationship Id="rId22" Type="http://schemas.openxmlformats.org/officeDocument/2006/relationships/image" Target="../media/image77.png"/><Relationship Id="rId27" Type="http://schemas.openxmlformats.org/officeDocument/2006/relationships/image" Target="../media/image44.png"/><Relationship Id="rId30"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84.png"/><Relationship Id="rId26" Type="http://schemas.openxmlformats.org/officeDocument/2006/relationships/image" Target="../media/image45.svg"/><Relationship Id="rId3" Type="http://schemas.openxmlformats.org/officeDocument/2006/relationships/image" Target="../media/image39.svg"/><Relationship Id="rId21" Type="http://schemas.openxmlformats.org/officeDocument/2006/relationships/image" Target="../media/image87.pn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83.png"/><Relationship Id="rId25" Type="http://schemas.openxmlformats.org/officeDocument/2006/relationships/image" Target="../media/image44.png"/><Relationship Id="rId2" Type="http://schemas.openxmlformats.org/officeDocument/2006/relationships/image" Target="../media/image38.png"/><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24" Type="http://schemas.openxmlformats.org/officeDocument/2006/relationships/image" Target="../media/image43.svg"/><Relationship Id="rId5" Type="http://schemas.openxmlformats.org/officeDocument/2006/relationships/image" Target="../media/image29.svg"/><Relationship Id="rId15" Type="http://schemas.openxmlformats.org/officeDocument/2006/relationships/image" Target="../media/image61.svg"/><Relationship Id="rId23" Type="http://schemas.openxmlformats.org/officeDocument/2006/relationships/image" Target="../media/image42.png"/><Relationship Id="rId28" Type="http://schemas.openxmlformats.org/officeDocument/2006/relationships/image" Target="../media/image62.png"/><Relationship Id="rId10" Type="http://schemas.openxmlformats.org/officeDocument/2006/relationships/image" Target="../media/image34.png"/><Relationship Id="rId19" Type="http://schemas.openxmlformats.org/officeDocument/2006/relationships/image" Target="../media/image85.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60.png"/><Relationship Id="rId22" Type="http://schemas.openxmlformats.org/officeDocument/2006/relationships/image" Target="../media/image88.png"/><Relationship Id="rId27"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90.svg"/><Relationship Id="rId18" Type="http://schemas.openxmlformats.org/officeDocument/2006/relationships/image" Target="../media/image44.png"/><Relationship Id="rId26" Type="http://schemas.openxmlformats.org/officeDocument/2006/relationships/image" Target="../media/image97.png"/><Relationship Id="rId3" Type="http://schemas.openxmlformats.org/officeDocument/2006/relationships/image" Target="../media/image39.svg"/><Relationship Id="rId21" Type="http://schemas.openxmlformats.org/officeDocument/2006/relationships/image" Target="../media/image62.png"/><Relationship Id="rId7" Type="http://schemas.openxmlformats.org/officeDocument/2006/relationships/image" Target="../media/image31.svg"/><Relationship Id="rId12" Type="http://schemas.openxmlformats.org/officeDocument/2006/relationships/image" Target="../media/image89.png"/><Relationship Id="rId17" Type="http://schemas.openxmlformats.org/officeDocument/2006/relationships/image" Target="../media/image43.svg"/><Relationship Id="rId25" Type="http://schemas.openxmlformats.org/officeDocument/2006/relationships/image" Target="../media/image96.png"/><Relationship Id="rId2" Type="http://schemas.openxmlformats.org/officeDocument/2006/relationships/image" Target="../media/image38.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24" Type="http://schemas.openxmlformats.org/officeDocument/2006/relationships/image" Target="../media/image95.png"/><Relationship Id="rId5" Type="http://schemas.openxmlformats.org/officeDocument/2006/relationships/image" Target="../media/image29.svg"/><Relationship Id="rId15" Type="http://schemas.openxmlformats.org/officeDocument/2006/relationships/image" Target="../media/image92.svg"/><Relationship Id="rId23" Type="http://schemas.openxmlformats.org/officeDocument/2006/relationships/image" Target="../media/image94.png"/><Relationship Id="rId10" Type="http://schemas.openxmlformats.org/officeDocument/2006/relationships/image" Target="../media/image34.png"/><Relationship Id="rId19" Type="http://schemas.openxmlformats.org/officeDocument/2006/relationships/image" Target="../media/image45.svg"/><Relationship Id="rId4" Type="http://schemas.openxmlformats.org/officeDocument/2006/relationships/image" Target="../media/image28.png"/><Relationship Id="rId9" Type="http://schemas.openxmlformats.org/officeDocument/2006/relationships/image" Target="../media/image70.svg"/><Relationship Id="rId14" Type="http://schemas.openxmlformats.org/officeDocument/2006/relationships/image" Target="../media/image91.png"/><Relationship Id="rId22" Type="http://schemas.openxmlformats.org/officeDocument/2006/relationships/image" Target="../media/image93.png"/><Relationship Id="rId27" Type="http://schemas.openxmlformats.org/officeDocument/2006/relationships/image" Target="../media/image98.png"/></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image" Target="../media/image100.svg"/><Relationship Id="rId7" Type="http://schemas.openxmlformats.org/officeDocument/2006/relationships/image" Target="../media/image104.svg"/><Relationship Id="rId12"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5" Type="http://schemas.openxmlformats.org/officeDocument/2006/relationships/image" Target="../media/image112.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 Id="rId14" Type="http://schemas.openxmlformats.org/officeDocument/2006/relationships/image" Target="../media/image11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6.png"/><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4929" y="0"/>
            <a:ext cx="9388929" cy="10287000"/>
            <a:chOff x="0" y="0"/>
            <a:chExt cx="1957726" cy="2144987"/>
          </a:xfrm>
        </p:grpSpPr>
        <p:sp>
          <p:nvSpPr>
            <p:cNvPr id="3" name="Freeform 3"/>
            <p:cNvSpPr/>
            <p:nvPr/>
          </p:nvSpPr>
          <p:spPr>
            <a:xfrm>
              <a:off x="0" y="0"/>
              <a:ext cx="1957726" cy="2144987"/>
            </a:xfrm>
            <a:custGeom>
              <a:avLst/>
              <a:gdLst/>
              <a:ahLst/>
              <a:cxnLst/>
              <a:rect l="l" t="t" r="r" b="b"/>
              <a:pathLst>
                <a:path w="1957726" h="2144987">
                  <a:moveTo>
                    <a:pt x="0" y="0"/>
                  </a:moveTo>
                  <a:lnTo>
                    <a:pt x="1957726" y="0"/>
                  </a:lnTo>
                  <a:lnTo>
                    <a:pt x="1957726" y="2144987"/>
                  </a:lnTo>
                  <a:lnTo>
                    <a:pt x="0" y="2144987"/>
                  </a:lnTo>
                  <a:close/>
                </a:path>
              </a:pathLst>
            </a:custGeom>
            <a:solidFill>
              <a:srgbClr val="D56247"/>
            </a:solidFill>
          </p:spPr>
          <p:txBody>
            <a:bodyPr/>
            <a:lstStyle/>
            <a:p>
              <a:endParaRPr lang="en-US"/>
            </a:p>
          </p:txBody>
        </p:sp>
      </p:grpSp>
      <p:grpSp>
        <p:nvGrpSpPr>
          <p:cNvPr id="4" name="Group 4"/>
          <p:cNvGrpSpPr>
            <a:grpSpLocks noChangeAspect="1"/>
          </p:cNvGrpSpPr>
          <p:nvPr/>
        </p:nvGrpSpPr>
        <p:grpSpPr>
          <a:xfrm>
            <a:off x="773553" y="1467532"/>
            <a:ext cx="7351966" cy="7351937"/>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txBody>
            <a:bodyPr/>
            <a:lstStyle/>
            <a:p>
              <a:endParaRPr lang="en-US"/>
            </a:p>
          </p:txBody>
        </p:sp>
      </p:grpSp>
      <p:sp>
        <p:nvSpPr>
          <p:cNvPr id="6" name="TextBox 6"/>
          <p:cNvSpPr txBox="1"/>
          <p:nvPr/>
        </p:nvSpPr>
        <p:spPr>
          <a:xfrm>
            <a:off x="10200327" y="4175685"/>
            <a:ext cx="7133472" cy="1219200"/>
          </a:xfrm>
          <a:prstGeom prst="rect">
            <a:avLst/>
          </a:prstGeom>
        </p:spPr>
        <p:txBody>
          <a:bodyPr lIns="0" tIns="0" rIns="0" bIns="0" rtlCol="0" anchor="t">
            <a:spAutoFit/>
          </a:bodyPr>
          <a:lstStyle/>
          <a:p>
            <a:pPr algn="ctr">
              <a:lnSpc>
                <a:spcPts val="9600"/>
              </a:lnSpc>
            </a:pPr>
            <a:r>
              <a:rPr lang="en-US" sz="8000">
                <a:solidFill>
                  <a:srgbClr val="000000"/>
                </a:solidFill>
                <a:latin typeface="Canva Sans Bold"/>
              </a:rPr>
              <a:t>ROBINHOOD</a:t>
            </a:r>
          </a:p>
        </p:txBody>
      </p:sp>
      <p:sp>
        <p:nvSpPr>
          <p:cNvPr id="7" name="TextBox 7"/>
          <p:cNvSpPr txBox="1"/>
          <p:nvPr/>
        </p:nvSpPr>
        <p:spPr>
          <a:xfrm>
            <a:off x="10200327" y="5598023"/>
            <a:ext cx="713347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Light"/>
              </a:rPr>
              <a:t>Hypyxel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sp>
        <p:nvSpPr>
          <p:cNvPr id="2" name="TextBox 2"/>
          <p:cNvSpPr txBox="1"/>
          <p:nvPr/>
        </p:nvSpPr>
        <p:spPr>
          <a:xfrm>
            <a:off x="4270817" y="5632253"/>
            <a:ext cx="10095389"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Canva Sans"/>
              </a:rPr>
              <a:t>Customer base and beyond</a:t>
            </a:r>
          </a:p>
        </p:txBody>
      </p:sp>
      <p:sp>
        <p:nvSpPr>
          <p:cNvPr id="3" name="Freeform 3"/>
          <p:cNvSpPr/>
          <p:nvPr/>
        </p:nvSpPr>
        <p:spPr>
          <a:xfrm>
            <a:off x="14366206" y="5041639"/>
            <a:ext cx="3916536" cy="5245361"/>
          </a:xfrm>
          <a:custGeom>
            <a:avLst/>
            <a:gdLst/>
            <a:ahLst/>
            <a:cxnLst/>
            <a:rect l="l" t="t" r="r" b="b"/>
            <a:pathLst>
              <a:path w="3916536" h="5245361">
                <a:moveTo>
                  <a:pt x="0" y="0"/>
                </a:moveTo>
                <a:lnTo>
                  <a:pt x="3916537" y="0"/>
                </a:lnTo>
                <a:lnTo>
                  <a:pt x="3916537" y="5245361"/>
                </a:lnTo>
                <a:lnTo>
                  <a:pt x="0" y="5245361"/>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4094042"/>
            <a:ext cx="16230600"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Canva Sans Bold"/>
              </a:rPr>
              <a:t>Existing &amp; Target Customers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sp>
        <p:nvSpPr>
          <p:cNvPr id="2" name="TextBox 2"/>
          <p:cNvSpPr txBox="1"/>
          <p:nvPr/>
        </p:nvSpPr>
        <p:spPr>
          <a:xfrm>
            <a:off x="4103432" y="686581"/>
            <a:ext cx="10081137" cy="1276350"/>
          </a:xfrm>
          <a:prstGeom prst="rect">
            <a:avLst/>
          </a:prstGeom>
        </p:spPr>
        <p:txBody>
          <a:bodyPr lIns="0" tIns="0" rIns="0" bIns="0" rtlCol="0" anchor="t">
            <a:spAutoFit/>
          </a:bodyPr>
          <a:lstStyle/>
          <a:p>
            <a:pPr marL="0" lvl="0" indent="0" algn="ctr">
              <a:lnSpc>
                <a:spcPts val="10079"/>
              </a:lnSpc>
            </a:pPr>
            <a:r>
              <a:rPr lang="en-US" sz="8399" spc="167">
                <a:solidFill>
                  <a:srgbClr val="FFFFFF"/>
                </a:solidFill>
                <a:latin typeface="Canva Sans Bold"/>
              </a:rPr>
              <a:t>Existing Customer</a:t>
            </a:r>
          </a:p>
        </p:txBody>
      </p:sp>
      <p:sp>
        <p:nvSpPr>
          <p:cNvPr id="3" name="TextBox 3"/>
          <p:cNvSpPr txBox="1"/>
          <p:nvPr/>
        </p:nvSpPr>
        <p:spPr>
          <a:xfrm>
            <a:off x="4359000" y="3268606"/>
            <a:ext cx="9569999" cy="5540375"/>
          </a:xfrm>
          <a:prstGeom prst="rect">
            <a:avLst/>
          </a:prstGeom>
        </p:spPr>
        <p:txBody>
          <a:bodyPr lIns="0" tIns="0" rIns="0" bIns="0" rtlCol="0" anchor="t">
            <a:spAutoFit/>
          </a:bodyPr>
          <a:lstStyle/>
          <a:p>
            <a:pPr algn="ctr">
              <a:lnSpc>
                <a:spcPts val="4899"/>
              </a:lnSpc>
            </a:pPr>
            <a:r>
              <a:rPr lang="en-US" sz="3499" u="sng">
                <a:solidFill>
                  <a:srgbClr val="FFFFFF"/>
                </a:solidFill>
                <a:latin typeface="Canva Sans Bold"/>
              </a:rPr>
              <a:t>Demographics:</a:t>
            </a:r>
          </a:p>
          <a:p>
            <a:pPr algn="ctr">
              <a:lnSpc>
                <a:spcPts val="4899"/>
              </a:lnSpc>
            </a:pPr>
            <a:r>
              <a:rPr lang="en-US" sz="3499">
                <a:solidFill>
                  <a:srgbClr val="FFFFFF"/>
                </a:solidFill>
                <a:latin typeface="Canva Sans Light"/>
              </a:rPr>
              <a:t>Mainly Millennials and Gen Z.</a:t>
            </a:r>
          </a:p>
          <a:p>
            <a:pPr algn="ctr">
              <a:lnSpc>
                <a:spcPts val="4899"/>
              </a:lnSpc>
            </a:pPr>
            <a:endParaRPr lang="en-US" sz="3499">
              <a:solidFill>
                <a:srgbClr val="FFFFFF"/>
              </a:solidFill>
              <a:latin typeface="Canva Sans Light"/>
            </a:endParaRPr>
          </a:p>
          <a:p>
            <a:pPr algn="ctr">
              <a:lnSpc>
                <a:spcPts val="4899"/>
              </a:lnSpc>
            </a:pPr>
            <a:r>
              <a:rPr lang="en-US" sz="3499" u="sng">
                <a:solidFill>
                  <a:srgbClr val="FFFFFF"/>
                </a:solidFill>
                <a:latin typeface="Canva Sans Bold"/>
              </a:rPr>
              <a:t>Investment Experience:</a:t>
            </a:r>
          </a:p>
          <a:p>
            <a:pPr algn="ctr">
              <a:lnSpc>
                <a:spcPts val="4899"/>
              </a:lnSpc>
            </a:pPr>
            <a:r>
              <a:rPr lang="en-US" sz="3499">
                <a:solidFill>
                  <a:srgbClr val="FFFFFF"/>
                </a:solidFill>
                <a:latin typeface="Canva Sans Light"/>
              </a:rPr>
              <a:t>Relatively new to investing. </a:t>
            </a:r>
          </a:p>
          <a:p>
            <a:pPr algn="ctr">
              <a:lnSpc>
                <a:spcPts val="4899"/>
              </a:lnSpc>
            </a:pPr>
            <a:endParaRPr lang="en-US" sz="3499">
              <a:solidFill>
                <a:srgbClr val="FFFFFF"/>
              </a:solidFill>
              <a:latin typeface="Canva Sans Light"/>
            </a:endParaRPr>
          </a:p>
          <a:p>
            <a:pPr algn="ctr">
              <a:lnSpc>
                <a:spcPts val="4899"/>
              </a:lnSpc>
            </a:pPr>
            <a:r>
              <a:rPr lang="en-US" sz="3499" u="sng">
                <a:solidFill>
                  <a:srgbClr val="FFFFFF"/>
                </a:solidFill>
                <a:latin typeface="Canva Sans Bold"/>
              </a:rPr>
              <a:t>Investment Behavior:</a:t>
            </a:r>
          </a:p>
          <a:p>
            <a:pPr algn="ctr">
              <a:lnSpc>
                <a:spcPts val="4899"/>
              </a:lnSpc>
            </a:pPr>
            <a:r>
              <a:rPr lang="en-US" sz="3499">
                <a:solidFill>
                  <a:srgbClr val="FFFFFF"/>
                </a:solidFill>
                <a:latin typeface="Canva Sans Light"/>
              </a:rPr>
              <a:t>Leans towards shorter-term investments.</a:t>
            </a:r>
          </a:p>
          <a:p>
            <a:pPr marL="0" lvl="0" indent="0" algn="ctr">
              <a:lnSpc>
                <a:spcPts val="4899"/>
              </a:lnSpc>
              <a:spcBef>
                <a:spcPct val="0"/>
              </a:spcBef>
            </a:pPr>
            <a:endParaRPr lang="en-US" sz="3499">
              <a:solidFill>
                <a:srgbClr val="FFFFFF"/>
              </a:solidFill>
              <a:latin typeface="Canva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sp>
        <p:nvSpPr>
          <p:cNvPr id="2" name="TextBox 2"/>
          <p:cNvSpPr txBox="1"/>
          <p:nvPr/>
        </p:nvSpPr>
        <p:spPr>
          <a:xfrm>
            <a:off x="4287247" y="390525"/>
            <a:ext cx="9713506" cy="1276350"/>
          </a:xfrm>
          <a:prstGeom prst="rect">
            <a:avLst/>
          </a:prstGeom>
        </p:spPr>
        <p:txBody>
          <a:bodyPr lIns="0" tIns="0" rIns="0" bIns="0" rtlCol="0" anchor="t">
            <a:spAutoFit/>
          </a:bodyPr>
          <a:lstStyle/>
          <a:p>
            <a:pPr marL="0" lvl="0" indent="0" algn="ctr">
              <a:lnSpc>
                <a:spcPts val="10079"/>
              </a:lnSpc>
            </a:pPr>
            <a:r>
              <a:rPr lang="en-US" sz="8399" spc="167">
                <a:solidFill>
                  <a:srgbClr val="FFFFFF"/>
                </a:solidFill>
                <a:latin typeface="Canva Sans Bold"/>
              </a:rPr>
              <a:t>Target Customer</a:t>
            </a:r>
          </a:p>
        </p:txBody>
      </p:sp>
      <p:sp>
        <p:nvSpPr>
          <p:cNvPr id="3" name="TextBox 3"/>
          <p:cNvSpPr txBox="1"/>
          <p:nvPr/>
        </p:nvSpPr>
        <p:spPr>
          <a:xfrm>
            <a:off x="4155340" y="3222856"/>
            <a:ext cx="9729995" cy="5540375"/>
          </a:xfrm>
          <a:prstGeom prst="rect">
            <a:avLst/>
          </a:prstGeom>
        </p:spPr>
        <p:txBody>
          <a:bodyPr lIns="0" tIns="0" rIns="0" bIns="0" rtlCol="0" anchor="t">
            <a:spAutoFit/>
          </a:bodyPr>
          <a:lstStyle/>
          <a:p>
            <a:pPr algn="ctr">
              <a:lnSpc>
                <a:spcPts val="4899"/>
              </a:lnSpc>
            </a:pPr>
            <a:r>
              <a:rPr lang="en-US" sz="3499">
                <a:solidFill>
                  <a:srgbClr val="FFFFFF"/>
                </a:solidFill>
                <a:latin typeface="Canva Sans Bold"/>
              </a:rPr>
              <a:t>Experienced Traders and Long-term Investors.</a:t>
            </a:r>
          </a:p>
          <a:p>
            <a:pPr algn="ctr">
              <a:lnSpc>
                <a:spcPts val="4899"/>
              </a:lnSpc>
            </a:pPr>
            <a:endParaRPr lang="en-US" sz="3499">
              <a:solidFill>
                <a:srgbClr val="FFFFFF"/>
              </a:solidFill>
              <a:latin typeface="Canva Sans Bold"/>
            </a:endParaRPr>
          </a:p>
          <a:p>
            <a:pPr algn="ctr">
              <a:lnSpc>
                <a:spcPts val="4899"/>
              </a:lnSpc>
            </a:pPr>
            <a:r>
              <a:rPr lang="en-US" sz="3499" u="sng">
                <a:solidFill>
                  <a:srgbClr val="FFFFFF"/>
                </a:solidFill>
                <a:latin typeface="Canva Sans Bold"/>
              </a:rPr>
              <a:t>Attraction through Advanced Features:</a:t>
            </a:r>
          </a:p>
          <a:p>
            <a:pPr algn="ctr">
              <a:lnSpc>
                <a:spcPts val="4899"/>
              </a:lnSpc>
            </a:pPr>
            <a:r>
              <a:rPr lang="en-US" sz="3499">
                <a:solidFill>
                  <a:srgbClr val="FFFFFF"/>
                </a:solidFill>
                <a:latin typeface="Canva Sans Light"/>
              </a:rPr>
              <a:t>Complex trading options, more in-depth analytical tools, and enhanced market data</a:t>
            </a:r>
          </a:p>
          <a:p>
            <a:pPr algn="ctr">
              <a:lnSpc>
                <a:spcPts val="4899"/>
              </a:lnSpc>
            </a:pPr>
            <a:endParaRPr lang="en-US" sz="3499">
              <a:solidFill>
                <a:srgbClr val="FFFFFF"/>
              </a:solidFill>
              <a:latin typeface="Canva Sans Light"/>
            </a:endParaRPr>
          </a:p>
          <a:p>
            <a:pPr algn="ctr">
              <a:lnSpc>
                <a:spcPts val="4899"/>
              </a:lnSpc>
            </a:pPr>
            <a:r>
              <a:rPr lang="en-US" sz="3499" u="sng">
                <a:solidFill>
                  <a:srgbClr val="FFFFFF"/>
                </a:solidFill>
                <a:latin typeface="Canva Sans Bold"/>
              </a:rPr>
              <a:t>Strategic Goals:</a:t>
            </a:r>
            <a:r>
              <a:rPr lang="en-US" sz="3499">
                <a:solidFill>
                  <a:srgbClr val="FFFFFF"/>
                </a:solidFill>
                <a:latin typeface="Canva Sans Light"/>
              </a:rPr>
              <a:t> </a:t>
            </a:r>
          </a:p>
          <a:p>
            <a:pPr marL="0" lvl="0" indent="0" algn="ctr">
              <a:lnSpc>
                <a:spcPts val="4899"/>
              </a:lnSpc>
              <a:spcBef>
                <a:spcPct val="0"/>
              </a:spcBef>
            </a:pPr>
            <a:r>
              <a:rPr lang="en-US" sz="3499">
                <a:solidFill>
                  <a:srgbClr val="FFFFFF"/>
                </a:solidFill>
                <a:latin typeface="Canva Sans Light"/>
              </a:rPr>
              <a:t>Retain the user base for a longer term.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D56247"/>
        </a:solidFill>
        <a:effectLst/>
      </p:bgPr>
    </p:bg>
    <p:spTree>
      <p:nvGrpSpPr>
        <p:cNvPr id="1" name=""/>
        <p:cNvGrpSpPr/>
        <p:nvPr/>
      </p:nvGrpSpPr>
      <p:grpSpPr>
        <a:xfrm>
          <a:off x="0" y="0"/>
          <a:ext cx="0" cy="0"/>
          <a:chOff x="0" y="0"/>
          <a:chExt cx="0" cy="0"/>
        </a:xfrm>
      </p:grpSpPr>
      <p:sp>
        <p:nvSpPr>
          <p:cNvPr id="2" name="Freeform 2"/>
          <p:cNvSpPr/>
          <p:nvPr/>
        </p:nvSpPr>
        <p:spPr>
          <a:xfrm>
            <a:off x="0" y="0"/>
            <a:ext cx="9010650" cy="8229600"/>
          </a:xfrm>
          <a:custGeom>
            <a:avLst/>
            <a:gdLst/>
            <a:ahLst/>
            <a:cxnLst/>
            <a:rect l="l" t="t" r="r" b="b"/>
            <a:pathLst>
              <a:path w="9010650" h="8229600">
                <a:moveTo>
                  <a:pt x="0" y="0"/>
                </a:moveTo>
                <a:lnTo>
                  <a:pt x="9010650" y="0"/>
                </a:lnTo>
                <a:lnTo>
                  <a:pt x="9010650" y="8229600"/>
                </a:lnTo>
                <a:lnTo>
                  <a:pt x="0" y="8229600"/>
                </a:lnTo>
                <a:lnTo>
                  <a:pt x="0" y="0"/>
                </a:lnTo>
                <a:close/>
              </a:path>
            </a:pathLst>
          </a:custGeom>
          <a:blipFill>
            <a:blip r:embed="rId2"/>
            <a:stretch>
              <a:fillRect r="-36997"/>
            </a:stretch>
          </a:blipFill>
        </p:spPr>
        <p:txBody>
          <a:bodyPr/>
          <a:lstStyle/>
          <a:p>
            <a:endParaRPr lang="en-US"/>
          </a:p>
        </p:txBody>
      </p:sp>
      <p:sp>
        <p:nvSpPr>
          <p:cNvPr id="3" name="Freeform 3"/>
          <p:cNvSpPr/>
          <p:nvPr/>
        </p:nvSpPr>
        <p:spPr>
          <a:xfrm flipH="1">
            <a:off x="9277350" y="0"/>
            <a:ext cx="9010650" cy="8229600"/>
          </a:xfrm>
          <a:custGeom>
            <a:avLst/>
            <a:gdLst/>
            <a:ahLst/>
            <a:cxnLst/>
            <a:rect l="l" t="t" r="r" b="b"/>
            <a:pathLst>
              <a:path w="9010650" h="8229600">
                <a:moveTo>
                  <a:pt x="9010650" y="0"/>
                </a:moveTo>
                <a:lnTo>
                  <a:pt x="0" y="0"/>
                </a:lnTo>
                <a:lnTo>
                  <a:pt x="0" y="8229600"/>
                </a:lnTo>
                <a:lnTo>
                  <a:pt x="9010650" y="8229600"/>
                </a:lnTo>
                <a:lnTo>
                  <a:pt x="9010650" y="0"/>
                </a:lnTo>
                <a:close/>
              </a:path>
            </a:pathLst>
          </a:custGeom>
          <a:blipFill>
            <a:blip r:embed="rId3"/>
            <a:stretch>
              <a:fillRect l="-18670" r="-18670"/>
            </a:stretch>
          </a:blipFill>
        </p:spPr>
        <p:txBody>
          <a:bodyPr/>
          <a:lstStyle/>
          <a:p>
            <a:endParaRPr lang="en-US"/>
          </a:p>
        </p:txBody>
      </p:sp>
      <p:sp>
        <p:nvSpPr>
          <p:cNvPr id="4" name="TextBox 4"/>
          <p:cNvSpPr txBox="1"/>
          <p:nvPr/>
        </p:nvSpPr>
        <p:spPr>
          <a:xfrm>
            <a:off x="1028700" y="8801417"/>
            <a:ext cx="16230600" cy="828042"/>
          </a:xfrm>
          <a:prstGeom prst="rect">
            <a:avLst/>
          </a:prstGeom>
        </p:spPr>
        <p:txBody>
          <a:bodyPr lIns="0" tIns="0" rIns="0" bIns="0" rtlCol="0" anchor="t">
            <a:spAutoFit/>
          </a:bodyPr>
          <a:lstStyle/>
          <a:p>
            <a:pPr marL="0" lvl="0" indent="0" algn="ctr">
              <a:lnSpc>
                <a:spcPts val="6859"/>
              </a:lnSpc>
              <a:spcBef>
                <a:spcPct val="0"/>
              </a:spcBef>
            </a:pPr>
            <a:r>
              <a:rPr lang="en-US" sz="4899">
                <a:solidFill>
                  <a:srgbClr val="FFFFFF"/>
                </a:solidFill>
                <a:latin typeface="Canva Sans Bold Italics"/>
              </a:rPr>
              <a:t>USER PERSONAS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9144000" cy="10366602"/>
            <a:chOff x="0" y="0"/>
            <a:chExt cx="3093156" cy="3506727"/>
          </a:xfrm>
        </p:grpSpPr>
        <p:sp>
          <p:nvSpPr>
            <p:cNvPr id="3" name="Freeform 3"/>
            <p:cNvSpPr/>
            <p:nvPr/>
          </p:nvSpPr>
          <p:spPr>
            <a:xfrm>
              <a:off x="0" y="0"/>
              <a:ext cx="3093156" cy="3506727"/>
            </a:xfrm>
            <a:custGeom>
              <a:avLst/>
              <a:gdLst/>
              <a:ahLst/>
              <a:cxnLst/>
              <a:rect l="l" t="t" r="r" b="b"/>
              <a:pathLst>
                <a:path w="3093156" h="3506727">
                  <a:moveTo>
                    <a:pt x="0" y="0"/>
                  </a:moveTo>
                  <a:lnTo>
                    <a:pt x="3093156" y="0"/>
                  </a:lnTo>
                  <a:lnTo>
                    <a:pt x="3093156" y="3506727"/>
                  </a:lnTo>
                  <a:lnTo>
                    <a:pt x="0" y="3506727"/>
                  </a:lnTo>
                  <a:close/>
                </a:path>
              </a:pathLst>
            </a:custGeom>
            <a:solidFill>
              <a:srgbClr val="D56247"/>
            </a:solidFill>
          </p:spPr>
          <p:txBody>
            <a:bodyPr/>
            <a:lstStyle/>
            <a:p>
              <a:endParaRPr lang="en-US"/>
            </a:p>
          </p:txBody>
        </p:sp>
      </p:grpSp>
      <p:sp>
        <p:nvSpPr>
          <p:cNvPr id="4" name="Freeform 4"/>
          <p:cNvSpPr/>
          <p:nvPr/>
        </p:nvSpPr>
        <p:spPr>
          <a:xfrm>
            <a:off x="600075" y="554151"/>
            <a:ext cx="8051346" cy="9178698"/>
          </a:xfrm>
          <a:custGeom>
            <a:avLst/>
            <a:gdLst/>
            <a:ahLst/>
            <a:cxnLst/>
            <a:rect l="l" t="t" r="r" b="b"/>
            <a:pathLst>
              <a:path w="8051346" h="9178698">
                <a:moveTo>
                  <a:pt x="0" y="0"/>
                </a:moveTo>
                <a:lnTo>
                  <a:pt x="8051346" y="0"/>
                </a:lnTo>
                <a:lnTo>
                  <a:pt x="8051346" y="9178698"/>
                </a:lnTo>
                <a:lnTo>
                  <a:pt x="0" y="9178698"/>
                </a:lnTo>
                <a:lnTo>
                  <a:pt x="0" y="0"/>
                </a:lnTo>
                <a:close/>
              </a:path>
            </a:pathLst>
          </a:custGeom>
          <a:blipFill>
            <a:blip r:embed="rId2"/>
            <a:stretch>
              <a:fillRect l="-526" r="-70476"/>
            </a:stretch>
          </a:blipFill>
        </p:spPr>
        <p:txBody>
          <a:bodyPr/>
          <a:lstStyle/>
          <a:p>
            <a:endParaRPr lang="en-US"/>
          </a:p>
        </p:txBody>
      </p:sp>
      <p:sp>
        <p:nvSpPr>
          <p:cNvPr id="5" name="TextBox 5"/>
          <p:cNvSpPr txBox="1"/>
          <p:nvPr/>
        </p:nvSpPr>
        <p:spPr>
          <a:xfrm>
            <a:off x="9119145" y="1019175"/>
            <a:ext cx="9168855" cy="1381125"/>
          </a:xfrm>
          <a:prstGeom prst="rect">
            <a:avLst/>
          </a:prstGeom>
        </p:spPr>
        <p:txBody>
          <a:bodyPr lIns="0" tIns="0" rIns="0" bIns="0" rtlCol="0" anchor="t">
            <a:spAutoFit/>
          </a:bodyPr>
          <a:lstStyle/>
          <a:p>
            <a:pPr algn="ctr">
              <a:lnSpc>
                <a:spcPts val="6000"/>
              </a:lnSpc>
            </a:pPr>
            <a:r>
              <a:rPr lang="en-US" sz="5000" u="sng" spc="100">
                <a:solidFill>
                  <a:srgbClr val="000000"/>
                </a:solidFill>
                <a:latin typeface="Canva Sans Bold"/>
              </a:rPr>
              <a:t>User Persona:</a:t>
            </a:r>
            <a:r>
              <a:rPr lang="en-US" sz="5000" spc="100">
                <a:solidFill>
                  <a:srgbClr val="000000"/>
                </a:solidFill>
                <a:latin typeface="Canva Sans Bold"/>
              </a:rPr>
              <a:t> </a:t>
            </a:r>
          </a:p>
          <a:p>
            <a:pPr marL="0" lvl="0" indent="0" algn="ctr">
              <a:lnSpc>
                <a:spcPts val="4800"/>
              </a:lnSpc>
            </a:pPr>
            <a:r>
              <a:rPr lang="en-US" sz="4000" spc="80">
                <a:solidFill>
                  <a:srgbClr val="000000"/>
                </a:solidFill>
                <a:latin typeface="Canva Sans Bold"/>
              </a:rPr>
              <a:t>Alexa: The Beginner Trader</a:t>
            </a:r>
          </a:p>
        </p:txBody>
      </p:sp>
      <p:sp>
        <p:nvSpPr>
          <p:cNvPr id="6" name="TextBox 6"/>
          <p:cNvSpPr txBox="1"/>
          <p:nvPr/>
        </p:nvSpPr>
        <p:spPr>
          <a:xfrm>
            <a:off x="9645922" y="3400424"/>
            <a:ext cx="8115300" cy="5549900"/>
          </a:xfrm>
          <a:prstGeom prst="rect">
            <a:avLst/>
          </a:prstGeom>
        </p:spPr>
        <p:txBody>
          <a:bodyPr lIns="0" tIns="0" rIns="0" bIns="0" rtlCol="0" anchor="t">
            <a:spAutoFit/>
          </a:bodyPr>
          <a:lstStyle/>
          <a:p>
            <a:pPr>
              <a:lnSpc>
                <a:spcPts val="4900"/>
              </a:lnSpc>
            </a:pPr>
            <a:r>
              <a:rPr lang="en-US" sz="3500">
                <a:solidFill>
                  <a:srgbClr val="000000"/>
                </a:solidFill>
                <a:latin typeface="Canva Sans Bold"/>
              </a:rPr>
              <a:t>Name:</a:t>
            </a:r>
            <a:r>
              <a:rPr lang="en-US" sz="3500">
                <a:solidFill>
                  <a:srgbClr val="000000"/>
                </a:solidFill>
                <a:latin typeface="Canva Sans Light"/>
              </a:rPr>
              <a:t> Alexa Stockman</a:t>
            </a:r>
          </a:p>
          <a:p>
            <a:pPr>
              <a:lnSpc>
                <a:spcPts val="4900"/>
              </a:lnSpc>
            </a:pPr>
            <a:r>
              <a:rPr lang="en-US" sz="3500">
                <a:solidFill>
                  <a:srgbClr val="000000"/>
                </a:solidFill>
                <a:latin typeface="Canva Sans Bold"/>
              </a:rPr>
              <a:t>Age:</a:t>
            </a:r>
            <a:r>
              <a:rPr lang="en-US" sz="3500">
                <a:solidFill>
                  <a:srgbClr val="000000"/>
                </a:solidFill>
                <a:latin typeface="Canva Sans Light"/>
              </a:rPr>
              <a:t> 28</a:t>
            </a:r>
          </a:p>
          <a:p>
            <a:pPr>
              <a:lnSpc>
                <a:spcPts val="4900"/>
              </a:lnSpc>
            </a:pPr>
            <a:r>
              <a:rPr lang="en-US" sz="3500">
                <a:solidFill>
                  <a:srgbClr val="000000"/>
                </a:solidFill>
                <a:latin typeface="Canva Sans Bold"/>
              </a:rPr>
              <a:t>Occupation:</a:t>
            </a:r>
            <a:r>
              <a:rPr lang="en-US" sz="3500">
                <a:solidFill>
                  <a:srgbClr val="000000"/>
                </a:solidFill>
                <a:latin typeface="Canva Sans Light"/>
              </a:rPr>
              <a:t> Urban Professional</a:t>
            </a:r>
          </a:p>
          <a:p>
            <a:pPr>
              <a:lnSpc>
                <a:spcPts val="4900"/>
              </a:lnSpc>
            </a:pPr>
            <a:r>
              <a:rPr lang="en-US" sz="3500">
                <a:solidFill>
                  <a:srgbClr val="000000"/>
                </a:solidFill>
                <a:latin typeface="Canva Sans Bold"/>
              </a:rPr>
              <a:t>Trading Experience: </a:t>
            </a:r>
            <a:r>
              <a:rPr lang="en-US" sz="3500">
                <a:solidFill>
                  <a:srgbClr val="000000"/>
                </a:solidFill>
                <a:latin typeface="Canva Sans Light"/>
              </a:rPr>
              <a:t>Beginner</a:t>
            </a:r>
          </a:p>
          <a:p>
            <a:pPr>
              <a:lnSpc>
                <a:spcPts val="4900"/>
              </a:lnSpc>
            </a:pPr>
            <a:r>
              <a:rPr lang="en-US" sz="3500">
                <a:solidFill>
                  <a:srgbClr val="000000"/>
                </a:solidFill>
                <a:latin typeface="Canva Sans Bold"/>
              </a:rPr>
              <a:t>Goals:</a:t>
            </a:r>
            <a:r>
              <a:rPr lang="en-US" sz="3500">
                <a:solidFill>
                  <a:srgbClr val="000000"/>
                </a:solidFill>
                <a:latin typeface="Canva Sans Light"/>
              </a:rPr>
              <a:t> Learning the basics of trading, risk-free practice.</a:t>
            </a:r>
          </a:p>
          <a:p>
            <a:pPr marL="0" lvl="0" indent="0">
              <a:lnSpc>
                <a:spcPts val="4900"/>
              </a:lnSpc>
              <a:spcBef>
                <a:spcPct val="0"/>
              </a:spcBef>
            </a:pPr>
            <a:r>
              <a:rPr lang="en-US" sz="3500">
                <a:solidFill>
                  <a:srgbClr val="000000"/>
                </a:solidFill>
                <a:latin typeface="Canva Sans Bold"/>
              </a:rPr>
              <a:t>Key Needs</a:t>
            </a:r>
            <a:r>
              <a:rPr lang="en-US" sz="3500">
                <a:solidFill>
                  <a:srgbClr val="000000"/>
                </a:solidFill>
                <a:latin typeface="Canva Sans Light"/>
              </a:rPr>
              <a:t>: Clear, educational content and a safe environment to learn trading.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9144000" y="0"/>
            <a:ext cx="9144000" cy="10366602"/>
            <a:chOff x="0" y="0"/>
            <a:chExt cx="3093156" cy="3506727"/>
          </a:xfrm>
        </p:grpSpPr>
        <p:sp>
          <p:nvSpPr>
            <p:cNvPr id="3" name="Freeform 3"/>
            <p:cNvSpPr/>
            <p:nvPr/>
          </p:nvSpPr>
          <p:spPr>
            <a:xfrm>
              <a:off x="0" y="0"/>
              <a:ext cx="3093156" cy="3506727"/>
            </a:xfrm>
            <a:custGeom>
              <a:avLst/>
              <a:gdLst/>
              <a:ahLst/>
              <a:cxnLst/>
              <a:rect l="l" t="t" r="r" b="b"/>
              <a:pathLst>
                <a:path w="3093156" h="3506727">
                  <a:moveTo>
                    <a:pt x="0" y="0"/>
                  </a:moveTo>
                  <a:lnTo>
                    <a:pt x="3093156" y="0"/>
                  </a:lnTo>
                  <a:lnTo>
                    <a:pt x="3093156" y="3506727"/>
                  </a:lnTo>
                  <a:lnTo>
                    <a:pt x="0" y="3506727"/>
                  </a:lnTo>
                  <a:close/>
                </a:path>
              </a:pathLst>
            </a:custGeom>
            <a:solidFill>
              <a:srgbClr val="D56247"/>
            </a:solidFill>
          </p:spPr>
          <p:txBody>
            <a:bodyPr/>
            <a:lstStyle/>
            <a:p>
              <a:endParaRPr lang="en-US"/>
            </a:p>
          </p:txBody>
        </p:sp>
      </p:grpSp>
      <p:sp>
        <p:nvSpPr>
          <p:cNvPr id="4" name="Freeform 4"/>
          <p:cNvSpPr/>
          <p:nvPr/>
        </p:nvSpPr>
        <p:spPr>
          <a:xfrm flipH="1">
            <a:off x="9744075" y="554151"/>
            <a:ext cx="8051346" cy="9178698"/>
          </a:xfrm>
          <a:custGeom>
            <a:avLst/>
            <a:gdLst/>
            <a:ahLst/>
            <a:cxnLst/>
            <a:rect l="l" t="t" r="r" b="b"/>
            <a:pathLst>
              <a:path w="8051346" h="9178698">
                <a:moveTo>
                  <a:pt x="8051346" y="0"/>
                </a:moveTo>
                <a:lnTo>
                  <a:pt x="0" y="0"/>
                </a:lnTo>
                <a:lnTo>
                  <a:pt x="0" y="9178698"/>
                </a:lnTo>
                <a:lnTo>
                  <a:pt x="8051346" y="9178698"/>
                </a:lnTo>
                <a:lnTo>
                  <a:pt x="8051346" y="0"/>
                </a:lnTo>
                <a:close/>
              </a:path>
            </a:pathLst>
          </a:custGeom>
          <a:blipFill>
            <a:blip r:embed="rId2"/>
            <a:stretch>
              <a:fillRect l="-35715" r="-35715"/>
            </a:stretch>
          </a:blipFill>
        </p:spPr>
        <p:txBody>
          <a:bodyPr/>
          <a:lstStyle/>
          <a:p>
            <a:endParaRPr lang="en-US"/>
          </a:p>
        </p:txBody>
      </p:sp>
      <p:sp>
        <p:nvSpPr>
          <p:cNvPr id="5" name="TextBox 5"/>
          <p:cNvSpPr txBox="1"/>
          <p:nvPr/>
        </p:nvSpPr>
        <p:spPr>
          <a:xfrm>
            <a:off x="-24855" y="1019175"/>
            <a:ext cx="9168855" cy="1381125"/>
          </a:xfrm>
          <a:prstGeom prst="rect">
            <a:avLst/>
          </a:prstGeom>
        </p:spPr>
        <p:txBody>
          <a:bodyPr lIns="0" tIns="0" rIns="0" bIns="0" rtlCol="0" anchor="t">
            <a:spAutoFit/>
          </a:bodyPr>
          <a:lstStyle/>
          <a:p>
            <a:pPr algn="ctr">
              <a:lnSpc>
                <a:spcPts val="6000"/>
              </a:lnSpc>
            </a:pPr>
            <a:r>
              <a:rPr lang="en-US" sz="5000" u="sng" spc="100">
                <a:solidFill>
                  <a:srgbClr val="000000"/>
                </a:solidFill>
                <a:latin typeface="Canva Sans Bold"/>
              </a:rPr>
              <a:t>User Persona:</a:t>
            </a:r>
            <a:r>
              <a:rPr lang="en-US" sz="5000" spc="100">
                <a:solidFill>
                  <a:srgbClr val="000000"/>
                </a:solidFill>
                <a:latin typeface="Canva Sans Bold"/>
              </a:rPr>
              <a:t> </a:t>
            </a:r>
          </a:p>
          <a:p>
            <a:pPr marL="0" lvl="0" indent="0" algn="ctr">
              <a:lnSpc>
                <a:spcPts val="4800"/>
              </a:lnSpc>
            </a:pPr>
            <a:r>
              <a:rPr lang="en-US" sz="4000" spc="80">
                <a:solidFill>
                  <a:srgbClr val="000000"/>
                </a:solidFill>
                <a:latin typeface="Canva Sans Bold"/>
              </a:rPr>
              <a:t>Jordan: The Advanced Investor</a:t>
            </a:r>
          </a:p>
        </p:txBody>
      </p:sp>
      <p:sp>
        <p:nvSpPr>
          <p:cNvPr id="6" name="TextBox 6"/>
          <p:cNvSpPr txBox="1"/>
          <p:nvPr/>
        </p:nvSpPr>
        <p:spPr>
          <a:xfrm>
            <a:off x="501922" y="3409949"/>
            <a:ext cx="8115300" cy="5540375"/>
          </a:xfrm>
          <a:prstGeom prst="rect">
            <a:avLst/>
          </a:prstGeom>
        </p:spPr>
        <p:txBody>
          <a:bodyPr lIns="0" tIns="0" rIns="0" bIns="0" rtlCol="0" anchor="t">
            <a:spAutoFit/>
          </a:bodyPr>
          <a:lstStyle/>
          <a:p>
            <a:pPr>
              <a:lnSpc>
                <a:spcPts val="4899"/>
              </a:lnSpc>
            </a:pPr>
            <a:r>
              <a:rPr lang="en-US" sz="3499">
                <a:solidFill>
                  <a:srgbClr val="000000"/>
                </a:solidFill>
                <a:latin typeface="Canva Sans Bold"/>
              </a:rPr>
              <a:t>Name: </a:t>
            </a:r>
            <a:r>
              <a:rPr lang="en-US" sz="3499">
                <a:solidFill>
                  <a:srgbClr val="000000"/>
                </a:solidFill>
                <a:latin typeface="Canva Sans"/>
              </a:rPr>
              <a:t>Jordan Banks</a:t>
            </a:r>
          </a:p>
          <a:p>
            <a:pPr>
              <a:lnSpc>
                <a:spcPts val="4899"/>
              </a:lnSpc>
            </a:pPr>
            <a:r>
              <a:rPr lang="en-US" sz="3499">
                <a:solidFill>
                  <a:srgbClr val="000000"/>
                </a:solidFill>
                <a:latin typeface="Canva Sans Bold"/>
              </a:rPr>
              <a:t>Age: 40</a:t>
            </a:r>
          </a:p>
          <a:p>
            <a:pPr>
              <a:lnSpc>
                <a:spcPts val="4899"/>
              </a:lnSpc>
            </a:pPr>
            <a:r>
              <a:rPr lang="en-US" sz="3499">
                <a:solidFill>
                  <a:srgbClr val="000000"/>
                </a:solidFill>
                <a:latin typeface="Canva Sans Bold"/>
              </a:rPr>
              <a:t>Occupation: </a:t>
            </a:r>
            <a:r>
              <a:rPr lang="en-US" sz="3499">
                <a:solidFill>
                  <a:srgbClr val="000000"/>
                </a:solidFill>
                <a:latin typeface="Canva Sans"/>
              </a:rPr>
              <a:t>Experienced Investor</a:t>
            </a:r>
          </a:p>
          <a:p>
            <a:pPr>
              <a:lnSpc>
                <a:spcPts val="4899"/>
              </a:lnSpc>
            </a:pPr>
            <a:r>
              <a:rPr lang="en-US" sz="3499">
                <a:solidFill>
                  <a:srgbClr val="000000"/>
                </a:solidFill>
                <a:latin typeface="Canva Sans Bold"/>
              </a:rPr>
              <a:t>Trading Experience: </a:t>
            </a:r>
            <a:r>
              <a:rPr lang="en-US" sz="3499">
                <a:solidFill>
                  <a:srgbClr val="000000"/>
                </a:solidFill>
                <a:latin typeface="Canva Sans"/>
              </a:rPr>
              <a:t>Advanced</a:t>
            </a:r>
          </a:p>
          <a:p>
            <a:pPr>
              <a:lnSpc>
                <a:spcPts val="4899"/>
              </a:lnSpc>
            </a:pPr>
            <a:r>
              <a:rPr lang="en-US" sz="3499">
                <a:solidFill>
                  <a:srgbClr val="000000"/>
                </a:solidFill>
                <a:latin typeface="Canva Sans Bold"/>
              </a:rPr>
              <a:t>Goals: </a:t>
            </a:r>
            <a:r>
              <a:rPr lang="en-US" sz="3499">
                <a:solidFill>
                  <a:srgbClr val="000000"/>
                </a:solidFill>
                <a:latin typeface="Canva Sans"/>
              </a:rPr>
              <a:t>In-depth market analysis, portfolio customization.</a:t>
            </a:r>
          </a:p>
          <a:p>
            <a:pPr marL="0" lvl="0" indent="0">
              <a:lnSpc>
                <a:spcPts val="4899"/>
              </a:lnSpc>
              <a:spcBef>
                <a:spcPct val="0"/>
              </a:spcBef>
            </a:pPr>
            <a:r>
              <a:rPr lang="en-US" sz="3499">
                <a:solidFill>
                  <a:srgbClr val="000000"/>
                </a:solidFill>
                <a:latin typeface="Canva Sans Bold"/>
              </a:rPr>
              <a:t>Key Needs: </a:t>
            </a:r>
            <a:r>
              <a:rPr lang="en-US" sz="3499">
                <a:solidFill>
                  <a:srgbClr val="000000"/>
                </a:solidFill>
                <a:latin typeface="Canva Sans"/>
              </a:rPr>
              <a:t>Focus on advanced, customizable tools and detailed analytics.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941294" y="0"/>
            <a:ext cx="20170588" cy="10287000"/>
          </a:xfrm>
          <a:custGeom>
            <a:avLst/>
            <a:gdLst/>
            <a:ahLst/>
            <a:cxnLst/>
            <a:rect l="l" t="t" r="r" b="b"/>
            <a:pathLst>
              <a:path w="20170588" h="10287000">
                <a:moveTo>
                  <a:pt x="0" y="0"/>
                </a:moveTo>
                <a:lnTo>
                  <a:pt x="20170588" y="0"/>
                </a:lnTo>
                <a:lnTo>
                  <a:pt x="20170588"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562475"/>
            <a:ext cx="16230600" cy="1152525"/>
          </a:xfrm>
          <a:prstGeom prst="rect">
            <a:avLst/>
          </a:prstGeom>
        </p:spPr>
        <p:txBody>
          <a:bodyPr lIns="0" tIns="0" rIns="0" bIns="0" rtlCol="0" anchor="t">
            <a:spAutoFit/>
          </a:bodyPr>
          <a:lstStyle/>
          <a:p>
            <a:pPr marL="0" lvl="0" indent="0" algn="ctr">
              <a:lnSpc>
                <a:spcPts val="9000"/>
              </a:lnSpc>
              <a:spcBef>
                <a:spcPct val="0"/>
              </a:spcBef>
            </a:pPr>
            <a:r>
              <a:rPr lang="en-US" sz="7500" dirty="0">
                <a:solidFill>
                  <a:srgbClr val="000000"/>
                </a:solidFill>
                <a:highlight>
                  <a:srgbClr val="C0C0C0"/>
                </a:highlight>
                <a:latin typeface="Canva Sans Bold"/>
              </a:rPr>
              <a:t>COMPANY’S</a:t>
            </a:r>
            <a:r>
              <a:rPr lang="en-US" sz="7500" u="none" strike="noStrike" dirty="0">
                <a:solidFill>
                  <a:srgbClr val="000000"/>
                </a:solidFill>
                <a:highlight>
                  <a:srgbClr val="C0C0C0"/>
                </a:highlight>
                <a:latin typeface="Canva Sans Bold"/>
              </a:rPr>
              <a:t> MISSION AND VISION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D56247"/>
        </a:solidFill>
        <a:effectLst/>
      </p:bgPr>
    </p:bg>
    <p:spTree>
      <p:nvGrpSpPr>
        <p:cNvPr id="1" name=""/>
        <p:cNvGrpSpPr/>
        <p:nvPr/>
      </p:nvGrpSpPr>
      <p:grpSpPr>
        <a:xfrm>
          <a:off x="0" y="0"/>
          <a:ext cx="0" cy="0"/>
          <a:chOff x="0" y="0"/>
          <a:chExt cx="0" cy="0"/>
        </a:xfrm>
      </p:grpSpPr>
      <p:sp>
        <p:nvSpPr>
          <p:cNvPr id="2" name="TextBox 2"/>
          <p:cNvSpPr txBox="1"/>
          <p:nvPr/>
        </p:nvSpPr>
        <p:spPr>
          <a:xfrm>
            <a:off x="2723451" y="1908347"/>
            <a:ext cx="12841098" cy="1152525"/>
          </a:xfrm>
          <a:prstGeom prst="rect">
            <a:avLst/>
          </a:prstGeom>
        </p:spPr>
        <p:txBody>
          <a:bodyPr lIns="0" tIns="0" rIns="0" bIns="0" rtlCol="0" anchor="t">
            <a:spAutoFit/>
          </a:bodyPr>
          <a:lstStyle/>
          <a:p>
            <a:pPr marL="0" lvl="0" indent="0" algn="ctr">
              <a:lnSpc>
                <a:spcPts val="9000"/>
              </a:lnSpc>
              <a:spcBef>
                <a:spcPct val="0"/>
              </a:spcBef>
            </a:pPr>
            <a:r>
              <a:rPr lang="en-US" sz="7500" strike="noStrike" spc="150">
                <a:solidFill>
                  <a:srgbClr val="FFFFFF"/>
                </a:solidFill>
                <a:latin typeface="Canva Sans Bold"/>
              </a:rPr>
              <a:t>MISSION</a:t>
            </a:r>
          </a:p>
        </p:txBody>
      </p:sp>
      <p:sp>
        <p:nvSpPr>
          <p:cNvPr id="3" name="TextBox 3"/>
          <p:cNvSpPr txBox="1"/>
          <p:nvPr/>
        </p:nvSpPr>
        <p:spPr>
          <a:xfrm>
            <a:off x="2723451" y="3298997"/>
            <a:ext cx="12841098" cy="619126"/>
          </a:xfrm>
          <a:prstGeom prst="rect">
            <a:avLst/>
          </a:prstGeom>
        </p:spPr>
        <p:txBody>
          <a:bodyPr lIns="0" tIns="0" rIns="0" bIns="0" rtlCol="0" anchor="t">
            <a:spAutoFit/>
          </a:bodyPr>
          <a:lstStyle/>
          <a:p>
            <a:pPr marL="0" lvl="0" indent="0" algn="ctr">
              <a:lnSpc>
                <a:spcPts val="5249"/>
              </a:lnSpc>
            </a:pPr>
            <a:r>
              <a:rPr lang="en-US" sz="3499" strike="noStrike" spc="69">
                <a:solidFill>
                  <a:srgbClr val="FFFFFF"/>
                </a:solidFill>
                <a:latin typeface="Canva Sans Bold"/>
              </a:rPr>
              <a:t>To democratize finance for all.</a:t>
            </a:r>
          </a:p>
        </p:txBody>
      </p:sp>
      <p:sp>
        <p:nvSpPr>
          <p:cNvPr id="4" name="TextBox 4"/>
          <p:cNvSpPr txBox="1"/>
          <p:nvPr/>
        </p:nvSpPr>
        <p:spPr>
          <a:xfrm>
            <a:off x="2723451" y="7497589"/>
            <a:ext cx="12841098" cy="1276351"/>
          </a:xfrm>
          <a:prstGeom prst="rect">
            <a:avLst/>
          </a:prstGeom>
        </p:spPr>
        <p:txBody>
          <a:bodyPr lIns="0" tIns="0" rIns="0" bIns="0" rtlCol="0" anchor="t">
            <a:spAutoFit/>
          </a:bodyPr>
          <a:lstStyle/>
          <a:p>
            <a:pPr marL="0" lvl="0" indent="0" algn="ctr">
              <a:lnSpc>
                <a:spcPts val="5249"/>
              </a:lnSpc>
            </a:pPr>
            <a:r>
              <a:rPr lang="en-US" sz="3499" strike="noStrike" spc="69">
                <a:solidFill>
                  <a:srgbClr val="FFFFFF"/>
                </a:solidFill>
                <a:latin typeface="Canva Sans Bold"/>
              </a:rPr>
              <a:t>To become the most personal and inclusive investing platform in the world.</a:t>
            </a:r>
          </a:p>
        </p:txBody>
      </p:sp>
      <p:sp>
        <p:nvSpPr>
          <p:cNvPr id="5" name="TextBox 5"/>
          <p:cNvSpPr txBox="1"/>
          <p:nvPr/>
        </p:nvSpPr>
        <p:spPr>
          <a:xfrm>
            <a:off x="2723451" y="5794288"/>
            <a:ext cx="12841098" cy="1152525"/>
          </a:xfrm>
          <a:prstGeom prst="rect">
            <a:avLst/>
          </a:prstGeom>
        </p:spPr>
        <p:txBody>
          <a:bodyPr lIns="0" tIns="0" rIns="0" bIns="0" rtlCol="0" anchor="t">
            <a:spAutoFit/>
          </a:bodyPr>
          <a:lstStyle/>
          <a:p>
            <a:pPr marL="0" lvl="0" indent="0" algn="ctr">
              <a:lnSpc>
                <a:spcPts val="9000"/>
              </a:lnSpc>
              <a:spcBef>
                <a:spcPct val="0"/>
              </a:spcBef>
            </a:pPr>
            <a:r>
              <a:rPr lang="en-US" sz="7500" strike="noStrike" spc="150">
                <a:solidFill>
                  <a:srgbClr val="FFFFFF"/>
                </a:solidFill>
                <a:latin typeface="Canva Sans Bold"/>
              </a:rPr>
              <a:t>VISION</a:t>
            </a:r>
          </a:p>
        </p:txBody>
      </p:sp>
      <p:sp>
        <p:nvSpPr>
          <p:cNvPr id="6" name="AutoShape 6"/>
          <p:cNvSpPr/>
          <p:nvPr/>
        </p:nvSpPr>
        <p:spPr>
          <a:xfrm>
            <a:off x="1813501" y="5148262"/>
            <a:ext cx="14813397" cy="0"/>
          </a:xfrm>
          <a:prstGeom prst="line">
            <a:avLst/>
          </a:prstGeom>
          <a:ln w="19050" cap="flat">
            <a:solidFill>
              <a:srgbClr val="FFFFFF"/>
            </a:solidFill>
            <a:prstDash val="solid"/>
            <a:headEnd type="none" w="sm" len="sm"/>
            <a:tailEnd type="none" w="sm" len="sm"/>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D56247"/>
        </a:solidFill>
        <a:effectLst/>
      </p:bgPr>
    </p:bg>
    <p:spTree>
      <p:nvGrpSpPr>
        <p:cNvPr id="1" name=""/>
        <p:cNvGrpSpPr/>
        <p:nvPr/>
      </p:nvGrpSpPr>
      <p:grpSpPr>
        <a:xfrm>
          <a:off x="0" y="0"/>
          <a:ext cx="0" cy="0"/>
          <a:chOff x="0" y="0"/>
          <a:chExt cx="0" cy="0"/>
        </a:xfrm>
      </p:grpSpPr>
      <p:sp>
        <p:nvSpPr>
          <p:cNvPr id="2" name="TextBox 2"/>
          <p:cNvSpPr txBox="1"/>
          <p:nvPr/>
        </p:nvSpPr>
        <p:spPr>
          <a:xfrm>
            <a:off x="1028700" y="1802393"/>
            <a:ext cx="7010400" cy="1076325"/>
          </a:xfrm>
          <a:prstGeom prst="rect">
            <a:avLst/>
          </a:prstGeom>
        </p:spPr>
        <p:txBody>
          <a:bodyPr lIns="0" tIns="0" rIns="0" bIns="0" rtlCol="0" anchor="t">
            <a:spAutoFit/>
          </a:bodyPr>
          <a:lstStyle/>
          <a:p>
            <a:pPr marL="0" lvl="0" indent="0">
              <a:lnSpc>
                <a:spcPts val="8250"/>
              </a:lnSpc>
            </a:pPr>
            <a:r>
              <a:rPr lang="en-US" sz="7500" u="none">
                <a:solidFill>
                  <a:srgbClr val="FFFFFF"/>
                </a:solidFill>
                <a:latin typeface="Canva Sans Bold"/>
              </a:rPr>
              <a:t>CORE VALUES</a:t>
            </a:r>
          </a:p>
        </p:txBody>
      </p:sp>
      <p:sp>
        <p:nvSpPr>
          <p:cNvPr id="3" name="TextBox 3"/>
          <p:cNvSpPr txBox="1"/>
          <p:nvPr/>
        </p:nvSpPr>
        <p:spPr>
          <a:xfrm>
            <a:off x="1028700" y="3743832"/>
            <a:ext cx="7010400" cy="4302126"/>
          </a:xfrm>
          <a:prstGeom prst="rect">
            <a:avLst/>
          </a:prstGeom>
        </p:spPr>
        <p:txBody>
          <a:bodyPr lIns="0" tIns="0" rIns="0" bIns="0" rtlCol="0" anchor="t">
            <a:spAutoFit/>
          </a:bodyPr>
          <a:lstStyle/>
          <a:p>
            <a:pPr marL="755647" lvl="1" indent="-377824" algn="just">
              <a:lnSpc>
                <a:spcPts val="4899"/>
              </a:lnSpc>
              <a:buFont typeface="Arial"/>
              <a:buChar char="•"/>
            </a:pPr>
            <a:r>
              <a:rPr lang="en-US" sz="3499" u="none">
                <a:solidFill>
                  <a:srgbClr val="FFFFFF"/>
                </a:solidFill>
                <a:latin typeface="Canva Sans"/>
              </a:rPr>
              <a:t>Simplicity</a:t>
            </a:r>
          </a:p>
          <a:p>
            <a:pPr marL="755647" lvl="1" indent="-377824" algn="just">
              <a:lnSpc>
                <a:spcPts val="4899"/>
              </a:lnSpc>
              <a:buFont typeface="Arial"/>
              <a:buChar char="•"/>
            </a:pPr>
            <a:r>
              <a:rPr lang="en-US" sz="3499" u="none">
                <a:solidFill>
                  <a:srgbClr val="FFFFFF"/>
                </a:solidFill>
                <a:latin typeface="Canva Sans"/>
              </a:rPr>
              <a:t>Accessibilty</a:t>
            </a:r>
          </a:p>
          <a:p>
            <a:pPr marL="755647" lvl="1" indent="-377824" algn="just">
              <a:lnSpc>
                <a:spcPts val="4899"/>
              </a:lnSpc>
              <a:buFont typeface="Arial"/>
              <a:buChar char="•"/>
            </a:pPr>
            <a:r>
              <a:rPr lang="en-US" sz="3499" u="none">
                <a:solidFill>
                  <a:srgbClr val="FFFFFF"/>
                </a:solidFill>
                <a:latin typeface="Canva Sans"/>
              </a:rPr>
              <a:t>Innovation</a:t>
            </a:r>
          </a:p>
          <a:p>
            <a:pPr marL="755647" lvl="1" indent="-377824" algn="just">
              <a:lnSpc>
                <a:spcPts val="4899"/>
              </a:lnSpc>
              <a:buFont typeface="Arial"/>
              <a:buChar char="•"/>
            </a:pPr>
            <a:r>
              <a:rPr lang="en-US" sz="3499" u="none">
                <a:solidFill>
                  <a:srgbClr val="FFFFFF"/>
                </a:solidFill>
                <a:latin typeface="Canva Sans"/>
              </a:rPr>
              <a:t>Integrity</a:t>
            </a:r>
          </a:p>
          <a:p>
            <a:pPr marL="755647" lvl="1" indent="-377824" algn="just">
              <a:lnSpc>
                <a:spcPts val="4899"/>
              </a:lnSpc>
              <a:buFont typeface="Arial"/>
              <a:buChar char="•"/>
            </a:pPr>
            <a:r>
              <a:rPr lang="en-US" sz="3499" u="none">
                <a:solidFill>
                  <a:srgbClr val="FFFFFF"/>
                </a:solidFill>
                <a:latin typeface="Canva Sans"/>
              </a:rPr>
              <a:t>Impact</a:t>
            </a:r>
          </a:p>
          <a:p>
            <a:pPr marL="755647" lvl="1" indent="-377824" algn="just">
              <a:lnSpc>
                <a:spcPts val="4899"/>
              </a:lnSpc>
              <a:buFont typeface="Arial"/>
              <a:buChar char="•"/>
            </a:pPr>
            <a:r>
              <a:rPr lang="en-US" sz="3499" u="none">
                <a:solidFill>
                  <a:srgbClr val="FFFFFF"/>
                </a:solidFill>
                <a:latin typeface="Canva Sans"/>
              </a:rPr>
              <a:t>Financial inclusion</a:t>
            </a:r>
          </a:p>
          <a:p>
            <a:pPr marL="755647" lvl="1" indent="-377824" algn="just">
              <a:lnSpc>
                <a:spcPts val="4899"/>
              </a:lnSpc>
              <a:buFont typeface="Arial"/>
              <a:buChar char="•"/>
            </a:pPr>
            <a:r>
              <a:rPr lang="en-US" sz="3499" u="none">
                <a:solidFill>
                  <a:srgbClr val="FFFFFF"/>
                </a:solidFill>
                <a:latin typeface="Canva Sans"/>
              </a:rPr>
              <a:t>Transparency</a:t>
            </a:r>
          </a:p>
        </p:txBody>
      </p:sp>
      <p:sp>
        <p:nvSpPr>
          <p:cNvPr id="4" name="Freeform 4"/>
          <p:cNvSpPr/>
          <p:nvPr/>
        </p:nvSpPr>
        <p:spPr>
          <a:xfrm rot="9774928">
            <a:off x="9769183" y="1902352"/>
            <a:ext cx="6998882" cy="6998882"/>
          </a:xfrm>
          <a:custGeom>
            <a:avLst/>
            <a:gdLst/>
            <a:ahLst/>
            <a:cxnLst/>
            <a:rect l="l" t="t" r="r" b="b"/>
            <a:pathLst>
              <a:path w="6998882" h="6998882">
                <a:moveTo>
                  <a:pt x="0" y="0"/>
                </a:moveTo>
                <a:lnTo>
                  <a:pt x="6998882" y="0"/>
                </a:lnTo>
                <a:lnTo>
                  <a:pt x="6998882" y="6998881"/>
                </a:lnTo>
                <a:lnTo>
                  <a:pt x="0" y="6998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137648" y="2307218"/>
            <a:ext cx="6261951" cy="5461813"/>
          </a:xfrm>
          <a:custGeom>
            <a:avLst/>
            <a:gdLst/>
            <a:ahLst/>
            <a:cxnLst/>
            <a:rect l="l" t="t" r="r" b="b"/>
            <a:pathLst>
              <a:path w="6261951" h="5461813">
                <a:moveTo>
                  <a:pt x="0" y="0"/>
                </a:moveTo>
                <a:lnTo>
                  <a:pt x="6261951" y="0"/>
                </a:lnTo>
                <a:lnTo>
                  <a:pt x="6261951" y="5461813"/>
                </a:lnTo>
                <a:lnTo>
                  <a:pt x="0" y="5461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1294" y="0"/>
            <a:ext cx="20170588" cy="10287000"/>
          </a:xfrm>
          <a:custGeom>
            <a:avLst/>
            <a:gdLst/>
            <a:ahLst/>
            <a:cxnLst/>
            <a:rect l="l" t="t" r="r" b="b"/>
            <a:pathLst>
              <a:path w="20170588" h="10287000">
                <a:moveTo>
                  <a:pt x="0" y="0"/>
                </a:moveTo>
                <a:lnTo>
                  <a:pt x="20170588" y="0"/>
                </a:lnTo>
                <a:lnTo>
                  <a:pt x="20170588"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562475"/>
            <a:ext cx="16230600" cy="1152525"/>
          </a:xfrm>
          <a:prstGeom prst="rect">
            <a:avLst/>
          </a:prstGeom>
        </p:spPr>
        <p:txBody>
          <a:bodyPr lIns="0" tIns="0" rIns="0" bIns="0" rtlCol="0" anchor="t">
            <a:spAutoFit/>
          </a:bodyPr>
          <a:lstStyle/>
          <a:p>
            <a:pPr marL="0" lvl="0" indent="0" algn="ctr">
              <a:lnSpc>
                <a:spcPts val="9000"/>
              </a:lnSpc>
              <a:spcBef>
                <a:spcPct val="0"/>
              </a:spcBef>
            </a:pPr>
            <a:r>
              <a:rPr lang="en-US" sz="7500" u="none" strike="noStrike" dirty="0">
                <a:solidFill>
                  <a:srgbClr val="000000"/>
                </a:solidFill>
                <a:highlight>
                  <a:srgbClr val="C0C0C0"/>
                </a:highlight>
                <a:latin typeface="Canva Sans Bold"/>
              </a:rPr>
              <a:t>OUR MISSION AND VISION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129553" y="4060880"/>
            <a:ext cx="1990266" cy="1990258"/>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txBody>
            <a:bodyPr/>
            <a:lstStyle/>
            <a:p>
              <a:endParaRPr lang="en-US"/>
            </a:p>
          </p:txBody>
        </p:sp>
      </p:grpSp>
      <p:grpSp>
        <p:nvGrpSpPr>
          <p:cNvPr id="4" name="Group 4"/>
          <p:cNvGrpSpPr>
            <a:grpSpLocks noChangeAspect="1"/>
          </p:cNvGrpSpPr>
          <p:nvPr/>
        </p:nvGrpSpPr>
        <p:grpSpPr>
          <a:xfrm>
            <a:off x="1028700" y="4060880"/>
            <a:ext cx="1990266" cy="199025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940"/>
              </a:stretch>
            </a:blipFill>
          </p:spPr>
          <p:txBody>
            <a:bodyPr/>
            <a:lstStyle/>
            <a:p>
              <a:endParaRPr lang="en-US"/>
            </a:p>
          </p:txBody>
        </p:sp>
      </p:grpSp>
      <p:grpSp>
        <p:nvGrpSpPr>
          <p:cNvPr id="6" name="Group 6"/>
          <p:cNvGrpSpPr>
            <a:grpSpLocks noChangeAspect="1"/>
          </p:cNvGrpSpPr>
          <p:nvPr/>
        </p:nvGrpSpPr>
        <p:grpSpPr>
          <a:xfrm>
            <a:off x="11679979" y="4060880"/>
            <a:ext cx="1990266" cy="1990258"/>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6689" b="-16689"/>
              </a:stretch>
            </a:blipFill>
          </p:spPr>
          <p:txBody>
            <a:bodyPr/>
            <a:lstStyle/>
            <a:p>
              <a:endParaRPr lang="en-US"/>
            </a:p>
          </p:txBody>
        </p:sp>
      </p:grpSp>
      <p:grpSp>
        <p:nvGrpSpPr>
          <p:cNvPr id="8" name="Group 8"/>
          <p:cNvGrpSpPr>
            <a:grpSpLocks noChangeAspect="1"/>
          </p:cNvGrpSpPr>
          <p:nvPr/>
        </p:nvGrpSpPr>
        <p:grpSpPr>
          <a:xfrm>
            <a:off x="4605762" y="4060880"/>
            <a:ext cx="1990266" cy="199025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US"/>
            </a:p>
          </p:txBody>
        </p:sp>
      </p:grpSp>
      <p:sp>
        <p:nvSpPr>
          <p:cNvPr id="10" name="Freeform 10"/>
          <p:cNvSpPr/>
          <p:nvPr/>
        </p:nvSpPr>
        <p:spPr>
          <a:xfrm>
            <a:off x="14366206" y="5041639"/>
            <a:ext cx="3916536" cy="5245361"/>
          </a:xfrm>
          <a:custGeom>
            <a:avLst/>
            <a:gdLst/>
            <a:ahLst/>
            <a:cxnLst/>
            <a:rect l="l" t="t" r="r" b="b"/>
            <a:pathLst>
              <a:path w="3916536" h="5245361">
                <a:moveTo>
                  <a:pt x="0" y="0"/>
                </a:moveTo>
                <a:lnTo>
                  <a:pt x="3916537" y="0"/>
                </a:lnTo>
                <a:lnTo>
                  <a:pt x="3916537" y="5245361"/>
                </a:lnTo>
                <a:lnTo>
                  <a:pt x="0" y="5245361"/>
                </a:lnTo>
                <a:lnTo>
                  <a:pt x="0" y="0"/>
                </a:lnTo>
                <a:close/>
              </a:path>
            </a:pathLst>
          </a:custGeom>
          <a:blipFill>
            <a:blip r:embed="rId6">
              <a:alphaModFix amt="50000"/>
            </a:blip>
            <a:stretch>
              <a:fillRect/>
            </a:stretch>
          </a:blipFill>
        </p:spPr>
        <p:txBody>
          <a:bodyPr/>
          <a:lstStyle/>
          <a:p>
            <a:endParaRPr lang="en-US"/>
          </a:p>
        </p:txBody>
      </p:sp>
      <p:grpSp>
        <p:nvGrpSpPr>
          <p:cNvPr id="11" name="Group 11"/>
          <p:cNvGrpSpPr>
            <a:grpSpLocks noChangeAspect="1"/>
          </p:cNvGrpSpPr>
          <p:nvPr/>
        </p:nvGrpSpPr>
        <p:grpSpPr>
          <a:xfrm>
            <a:off x="15222920" y="4060880"/>
            <a:ext cx="1990266" cy="1990258"/>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16666" b="-16666"/>
              </a:stretch>
            </a:blipFill>
          </p:spPr>
          <p:txBody>
            <a:bodyPr/>
            <a:lstStyle/>
            <a:p>
              <a:endParaRPr lang="en-US"/>
            </a:p>
          </p:txBody>
        </p:sp>
      </p:grpSp>
      <p:sp>
        <p:nvSpPr>
          <p:cNvPr id="13" name="TextBox 13"/>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FFFFFF"/>
                </a:solidFill>
                <a:latin typeface="Canva Sans Bold"/>
              </a:rPr>
              <a:t>TEAM INTRODUCTION</a:t>
            </a:r>
          </a:p>
        </p:txBody>
      </p:sp>
      <p:sp>
        <p:nvSpPr>
          <p:cNvPr id="14" name="TextBox 14"/>
          <p:cNvSpPr txBox="1"/>
          <p:nvPr/>
        </p:nvSpPr>
        <p:spPr>
          <a:xfrm>
            <a:off x="8152610" y="6460068"/>
            <a:ext cx="1936667" cy="682565"/>
          </a:xfrm>
          <a:prstGeom prst="rect">
            <a:avLst/>
          </a:prstGeom>
        </p:spPr>
        <p:txBody>
          <a:bodyPr lIns="0" tIns="0" rIns="0" bIns="0" rtlCol="0" anchor="t">
            <a:spAutoFit/>
          </a:bodyPr>
          <a:lstStyle/>
          <a:p>
            <a:pPr algn="ctr">
              <a:lnSpc>
                <a:spcPts val="2738"/>
              </a:lnSpc>
            </a:pPr>
            <a:r>
              <a:rPr lang="en-US" sz="2106">
                <a:solidFill>
                  <a:srgbClr val="FFFFFF"/>
                </a:solidFill>
                <a:latin typeface="Open Sauce Italics"/>
              </a:rPr>
              <a:t>Rishab </a:t>
            </a:r>
          </a:p>
          <a:p>
            <a:pPr algn="ctr">
              <a:lnSpc>
                <a:spcPts val="2738"/>
              </a:lnSpc>
            </a:pPr>
            <a:r>
              <a:rPr lang="en-US" sz="2106">
                <a:solidFill>
                  <a:srgbClr val="FFFFFF"/>
                </a:solidFill>
                <a:latin typeface="Open Sauce Italics"/>
              </a:rPr>
              <a:t>Raj</a:t>
            </a:r>
          </a:p>
        </p:txBody>
      </p:sp>
      <p:sp>
        <p:nvSpPr>
          <p:cNvPr id="15" name="TextBox 15"/>
          <p:cNvSpPr txBox="1"/>
          <p:nvPr/>
        </p:nvSpPr>
        <p:spPr>
          <a:xfrm>
            <a:off x="1028700" y="6506448"/>
            <a:ext cx="1936667" cy="682565"/>
          </a:xfrm>
          <a:prstGeom prst="rect">
            <a:avLst/>
          </a:prstGeom>
        </p:spPr>
        <p:txBody>
          <a:bodyPr lIns="0" tIns="0" rIns="0" bIns="0" rtlCol="0" anchor="t">
            <a:spAutoFit/>
          </a:bodyPr>
          <a:lstStyle/>
          <a:p>
            <a:pPr algn="ctr">
              <a:lnSpc>
                <a:spcPts val="2738"/>
              </a:lnSpc>
            </a:pPr>
            <a:r>
              <a:rPr lang="en-US" sz="2106">
                <a:solidFill>
                  <a:srgbClr val="FFFFFF"/>
                </a:solidFill>
                <a:latin typeface="Open Sauce Italics"/>
              </a:rPr>
              <a:t>Ritica</a:t>
            </a:r>
          </a:p>
          <a:p>
            <a:pPr algn="ctr">
              <a:lnSpc>
                <a:spcPts val="2738"/>
              </a:lnSpc>
            </a:pPr>
            <a:r>
              <a:rPr lang="en-US" sz="2106">
                <a:solidFill>
                  <a:srgbClr val="FFFFFF"/>
                </a:solidFill>
                <a:latin typeface="Open Sauce Italics"/>
              </a:rPr>
              <a:t>Sridhar</a:t>
            </a:r>
          </a:p>
        </p:txBody>
      </p:sp>
      <p:sp>
        <p:nvSpPr>
          <p:cNvPr id="16" name="TextBox 16"/>
          <p:cNvSpPr txBox="1"/>
          <p:nvPr/>
        </p:nvSpPr>
        <p:spPr>
          <a:xfrm>
            <a:off x="15276519" y="6460068"/>
            <a:ext cx="1936667" cy="682565"/>
          </a:xfrm>
          <a:prstGeom prst="rect">
            <a:avLst/>
          </a:prstGeom>
        </p:spPr>
        <p:txBody>
          <a:bodyPr lIns="0" tIns="0" rIns="0" bIns="0" rtlCol="0" anchor="t">
            <a:spAutoFit/>
          </a:bodyPr>
          <a:lstStyle/>
          <a:p>
            <a:pPr algn="ctr">
              <a:lnSpc>
                <a:spcPts val="2738"/>
              </a:lnSpc>
            </a:pPr>
            <a:r>
              <a:rPr lang="en-US" sz="2106">
                <a:solidFill>
                  <a:srgbClr val="FFFFFF"/>
                </a:solidFill>
                <a:latin typeface="Open Sauce Italics"/>
              </a:rPr>
              <a:t>Raksha Rajasimha</a:t>
            </a:r>
          </a:p>
        </p:txBody>
      </p:sp>
      <p:sp>
        <p:nvSpPr>
          <p:cNvPr id="17" name="TextBox 17"/>
          <p:cNvSpPr txBox="1"/>
          <p:nvPr/>
        </p:nvSpPr>
        <p:spPr>
          <a:xfrm>
            <a:off x="11566170" y="6460068"/>
            <a:ext cx="2233456" cy="682565"/>
          </a:xfrm>
          <a:prstGeom prst="rect">
            <a:avLst/>
          </a:prstGeom>
        </p:spPr>
        <p:txBody>
          <a:bodyPr lIns="0" tIns="0" rIns="0" bIns="0" rtlCol="0" anchor="t">
            <a:spAutoFit/>
          </a:bodyPr>
          <a:lstStyle/>
          <a:p>
            <a:pPr algn="ctr">
              <a:lnSpc>
                <a:spcPts val="2738"/>
              </a:lnSpc>
            </a:pPr>
            <a:r>
              <a:rPr lang="en-US" sz="2106">
                <a:solidFill>
                  <a:srgbClr val="FFFFFF"/>
                </a:solidFill>
                <a:latin typeface="Open Sauce Italics"/>
              </a:rPr>
              <a:t>Ashwin Kumar Sangareddypeta</a:t>
            </a:r>
          </a:p>
        </p:txBody>
      </p:sp>
      <p:sp>
        <p:nvSpPr>
          <p:cNvPr id="18" name="TextBox 18"/>
          <p:cNvSpPr txBox="1"/>
          <p:nvPr/>
        </p:nvSpPr>
        <p:spPr>
          <a:xfrm>
            <a:off x="4590655" y="6506448"/>
            <a:ext cx="1936667" cy="337430"/>
          </a:xfrm>
          <a:prstGeom prst="rect">
            <a:avLst/>
          </a:prstGeom>
        </p:spPr>
        <p:txBody>
          <a:bodyPr lIns="0" tIns="0" rIns="0" bIns="0" rtlCol="0" anchor="t">
            <a:spAutoFit/>
          </a:bodyPr>
          <a:lstStyle/>
          <a:p>
            <a:pPr algn="ctr">
              <a:lnSpc>
                <a:spcPts val="2738"/>
              </a:lnSpc>
            </a:pPr>
            <a:r>
              <a:rPr lang="en-US" sz="2106">
                <a:solidFill>
                  <a:srgbClr val="FFFFFF"/>
                </a:solidFill>
                <a:latin typeface="Open Sauce Italics"/>
              </a:rPr>
              <a:t>Rutuja Patole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3093156" cy="3479800"/>
          </a:xfrm>
        </p:grpSpPr>
        <p:sp>
          <p:nvSpPr>
            <p:cNvPr id="3" name="Freeform 3"/>
            <p:cNvSpPr/>
            <p:nvPr/>
          </p:nvSpPr>
          <p:spPr>
            <a:xfrm>
              <a:off x="0" y="0"/>
              <a:ext cx="3093156" cy="3479800"/>
            </a:xfrm>
            <a:custGeom>
              <a:avLst/>
              <a:gdLst/>
              <a:ahLst/>
              <a:cxnLst/>
              <a:rect l="l" t="t" r="r" b="b"/>
              <a:pathLst>
                <a:path w="3093156" h="3479800">
                  <a:moveTo>
                    <a:pt x="0" y="0"/>
                  </a:moveTo>
                  <a:lnTo>
                    <a:pt x="3093156" y="0"/>
                  </a:lnTo>
                  <a:lnTo>
                    <a:pt x="3093156" y="3479800"/>
                  </a:lnTo>
                  <a:lnTo>
                    <a:pt x="0" y="3479800"/>
                  </a:lnTo>
                  <a:close/>
                </a:path>
              </a:pathLst>
            </a:custGeom>
            <a:solidFill>
              <a:srgbClr val="FFFFFF">
                <a:alpha val="19608"/>
              </a:srgbClr>
            </a:solidFill>
          </p:spPr>
          <p:txBody>
            <a:bodyPr/>
            <a:lstStyle/>
            <a:p>
              <a:endParaRPr lang="en-US"/>
            </a:p>
          </p:txBody>
        </p:sp>
      </p:grpSp>
      <p:sp>
        <p:nvSpPr>
          <p:cNvPr id="4" name="TextBox 4"/>
          <p:cNvSpPr txBox="1"/>
          <p:nvPr/>
        </p:nvSpPr>
        <p:spPr>
          <a:xfrm>
            <a:off x="10676426" y="3582987"/>
            <a:ext cx="6079148" cy="3683001"/>
          </a:xfrm>
          <a:prstGeom prst="rect">
            <a:avLst/>
          </a:prstGeom>
        </p:spPr>
        <p:txBody>
          <a:bodyPr lIns="0" tIns="0" rIns="0" bIns="0" rtlCol="0" anchor="t">
            <a:spAutoFit/>
          </a:bodyPr>
          <a:lstStyle/>
          <a:p>
            <a:pPr marL="0" lvl="0" indent="0" algn="ctr">
              <a:lnSpc>
                <a:spcPts val="4899"/>
              </a:lnSpc>
              <a:spcBef>
                <a:spcPct val="0"/>
              </a:spcBef>
            </a:pPr>
            <a:r>
              <a:rPr lang="en-US" sz="3499">
                <a:solidFill>
                  <a:srgbClr val="000000"/>
                </a:solidFill>
                <a:latin typeface="Canva Sans Bold"/>
              </a:rPr>
              <a:t>Empower new investors on Robinhood by providing a safe space for learning and practicing trading strategies through virtual accounts.</a:t>
            </a:r>
          </a:p>
        </p:txBody>
      </p:sp>
      <p:sp>
        <p:nvSpPr>
          <p:cNvPr id="5" name="TextBox 5"/>
          <p:cNvSpPr txBox="1"/>
          <p:nvPr/>
        </p:nvSpPr>
        <p:spPr>
          <a:xfrm>
            <a:off x="1532426" y="3573462"/>
            <a:ext cx="6079148" cy="4930775"/>
          </a:xfrm>
          <a:prstGeom prst="rect">
            <a:avLst/>
          </a:prstGeom>
        </p:spPr>
        <p:txBody>
          <a:bodyPr lIns="0" tIns="0" rIns="0" bIns="0" rtlCol="0" anchor="t">
            <a:spAutoFit/>
          </a:bodyPr>
          <a:lstStyle/>
          <a:p>
            <a:pPr algn="ctr">
              <a:lnSpc>
                <a:spcPts val="4900"/>
              </a:lnSpc>
            </a:pPr>
            <a:r>
              <a:rPr lang="en-US" sz="3500">
                <a:solidFill>
                  <a:srgbClr val="FFFFFF"/>
                </a:solidFill>
                <a:latin typeface="Canva Sans Bold"/>
              </a:rPr>
              <a:t>Foster a community of confident and informed investors, breaking down barriers to financial literacy and enabling universal participation in the world of investing.</a:t>
            </a:r>
          </a:p>
          <a:p>
            <a:pPr marL="0" lvl="0" indent="0" algn="ctr">
              <a:lnSpc>
                <a:spcPts val="4899"/>
              </a:lnSpc>
              <a:spcBef>
                <a:spcPct val="0"/>
              </a:spcBef>
            </a:pPr>
            <a:endParaRPr lang="en-US" sz="3500">
              <a:solidFill>
                <a:srgbClr val="FFFFFF"/>
              </a:solidFill>
              <a:latin typeface="Canva Sans Bold"/>
            </a:endParaRPr>
          </a:p>
        </p:txBody>
      </p:sp>
      <p:sp>
        <p:nvSpPr>
          <p:cNvPr id="6" name="TextBox 6"/>
          <p:cNvSpPr txBox="1"/>
          <p:nvPr/>
        </p:nvSpPr>
        <p:spPr>
          <a:xfrm>
            <a:off x="0" y="622935"/>
            <a:ext cx="9144000" cy="1295400"/>
          </a:xfrm>
          <a:prstGeom prst="rect">
            <a:avLst/>
          </a:prstGeom>
        </p:spPr>
        <p:txBody>
          <a:bodyPr lIns="0" tIns="0" rIns="0" bIns="0" rtlCol="0" anchor="t">
            <a:spAutoFit/>
          </a:bodyPr>
          <a:lstStyle/>
          <a:p>
            <a:pPr marL="0" lvl="0" indent="0" algn="ctr">
              <a:lnSpc>
                <a:spcPts val="10500"/>
              </a:lnSpc>
            </a:pPr>
            <a:r>
              <a:rPr lang="en-US" sz="7500" spc="150">
                <a:solidFill>
                  <a:srgbClr val="FFFFFF"/>
                </a:solidFill>
                <a:latin typeface="Canva Sans Bold"/>
              </a:rPr>
              <a:t>VISION</a:t>
            </a:r>
          </a:p>
        </p:txBody>
      </p:sp>
      <p:sp>
        <p:nvSpPr>
          <p:cNvPr id="7" name="TextBox 7"/>
          <p:cNvSpPr txBox="1"/>
          <p:nvPr/>
        </p:nvSpPr>
        <p:spPr>
          <a:xfrm>
            <a:off x="9144000" y="622935"/>
            <a:ext cx="9144000" cy="1295400"/>
          </a:xfrm>
          <a:prstGeom prst="rect">
            <a:avLst/>
          </a:prstGeom>
        </p:spPr>
        <p:txBody>
          <a:bodyPr lIns="0" tIns="0" rIns="0" bIns="0" rtlCol="0" anchor="t">
            <a:spAutoFit/>
          </a:bodyPr>
          <a:lstStyle/>
          <a:p>
            <a:pPr marL="0" lvl="0" indent="0" algn="ctr">
              <a:lnSpc>
                <a:spcPts val="10500"/>
              </a:lnSpc>
            </a:pPr>
            <a:r>
              <a:rPr lang="en-US" sz="7500" spc="150">
                <a:solidFill>
                  <a:srgbClr val="000000"/>
                </a:solidFill>
                <a:latin typeface="Canva Sans Bold"/>
              </a:rPr>
              <a:t>MISSION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sp>
        <p:nvSpPr>
          <p:cNvPr id="2" name="TextBox 2"/>
          <p:cNvSpPr txBox="1"/>
          <p:nvPr/>
        </p:nvSpPr>
        <p:spPr>
          <a:xfrm>
            <a:off x="1243048" y="1302842"/>
            <a:ext cx="14813497" cy="1076325"/>
          </a:xfrm>
          <a:prstGeom prst="rect">
            <a:avLst/>
          </a:prstGeom>
        </p:spPr>
        <p:txBody>
          <a:bodyPr lIns="0" tIns="0" rIns="0" bIns="0" rtlCol="0" anchor="t">
            <a:spAutoFit/>
          </a:bodyPr>
          <a:lstStyle/>
          <a:p>
            <a:pPr marL="0" lvl="0" indent="0" algn="ctr">
              <a:lnSpc>
                <a:spcPts val="8250"/>
              </a:lnSpc>
            </a:pPr>
            <a:r>
              <a:rPr lang="en-US" sz="7500" strike="noStrike">
                <a:solidFill>
                  <a:srgbClr val="FFFFFF"/>
                </a:solidFill>
                <a:latin typeface="Canva Sans Bold"/>
              </a:rPr>
              <a:t>POSITIONING STATEMENT</a:t>
            </a:r>
          </a:p>
        </p:txBody>
      </p:sp>
      <p:sp>
        <p:nvSpPr>
          <p:cNvPr id="4" name="TextBox 4"/>
          <p:cNvSpPr txBox="1"/>
          <p:nvPr/>
        </p:nvSpPr>
        <p:spPr>
          <a:xfrm>
            <a:off x="590584" y="3920215"/>
            <a:ext cx="17106831" cy="2799356"/>
          </a:xfrm>
          <a:prstGeom prst="rect">
            <a:avLst/>
          </a:prstGeom>
        </p:spPr>
        <p:txBody>
          <a:bodyPr lIns="0" tIns="0" rIns="0" bIns="0" rtlCol="0" anchor="t">
            <a:spAutoFit/>
          </a:bodyPr>
          <a:lstStyle/>
          <a:p>
            <a:pPr marL="0" lvl="0" indent="0" algn="ctr">
              <a:lnSpc>
                <a:spcPts val="4417"/>
              </a:lnSpc>
            </a:pPr>
            <a:r>
              <a:rPr lang="en-US" sz="4000" strike="noStrike" dirty="0">
                <a:solidFill>
                  <a:srgbClr val="FFFFFF"/>
                </a:solidFill>
                <a:latin typeface="Canva Sans"/>
              </a:rPr>
              <a:t>Robinhood is the pioneer of commission-free investing, empowering individuals to take control of their financial future. With a user-friendly platform and a commitment to democratizing finance, we provide easy access to the financial markets, inspiring a new generation of investors to build wealth on their terms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00001" y="6407837"/>
            <a:ext cx="7685099" cy="2850463"/>
            <a:chOff x="0" y="0"/>
            <a:chExt cx="20971950" cy="7778659"/>
          </a:xfrm>
        </p:grpSpPr>
        <p:sp>
          <p:nvSpPr>
            <p:cNvPr id="3" name="Freeform 3"/>
            <p:cNvSpPr/>
            <p:nvPr/>
          </p:nvSpPr>
          <p:spPr>
            <a:xfrm>
              <a:off x="0" y="0"/>
              <a:ext cx="20971949" cy="7778659"/>
            </a:xfrm>
            <a:custGeom>
              <a:avLst/>
              <a:gdLst/>
              <a:ahLst/>
              <a:cxnLst/>
              <a:rect l="l" t="t" r="r" b="b"/>
              <a:pathLst>
                <a:path w="20971949" h="7778659">
                  <a:moveTo>
                    <a:pt x="0" y="0"/>
                  </a:moveTo>
                  <a:lnTo>
                    <a:pt x="0" y="7778659"/>
                  </a:lnTo>
                  <a:lnTo>
                    <a:pt x="20971949" y="7778659"/>
                  </a:lnTo>
                  <a:lnTo>
                    <a:pt x="20971949" y="0"/>
                  </a:lnTo>
                  <a:lnTo>
                    <a:pt x="0" y="0"/>
                  </a:lnTo>
                  <a:close/>
                  <a:moveTo>
                    <a:pt x="20910990" y="7717699"/>
                  </a:moveTo>
                  <a:lnTo>
                    <a:pt x="59690" y="7717699"/>
                  </a:lnTo>
                  <a:lnTo>
                    <a:pt x="59690" y="59690"/>
                  </a:lnTo>
                  <a:lnTo>
                    <a:pt x="20910990" y="59690"/>
                  </a:lnTo>
                  <a:lnTo>
                    <a:pt x="20910990" y="7717699"/>
                  </a:lnTo>
                  <a:close/>
                </a:path>
              </a:pathLst>
            </a:custGeom>
            <a:solidFill>
              <a:srgbClr val="D56247"/>
            </a:solidFill>
          </p:spPr>
          <p:txBody>
            <a:bodyPr/>
            <a:lstStyle/>
            <a:p>
              <a:endParaRPr lang="en-US"/>
            </a:p>
          </p:txBody>
        </p:sp>
      </p:grpSp>
      <p:grpSp>
        <p:nvGrpSpPr>
          <p:cNvPr id="4" name="Group 4"/>
          <p:cNvGrpSpPr/>
          <p:nvPr/>
        </p:nvGrpSpPr>
        <p:grpSpPr>
          <a:xfrm>
            <a:off x="1028700" y="3077930"/>
            <a:ext cx="7685099" cy="2850463"/>
            <a:chOff x="0" y="0"/>
            <a:chExt cx="20971950" cy="7778659"/>
          </a:xfrm>
        </p:grpSpPr>
        <p:sp>
          <p:nvSpPr>
            <p:cNvPr id="5" name="Freeform 5"/>
            <p:cNvSpPr/>
            <p:nvPr/>
          </p:nvSpPr>
          <p:spPr>
            <a:xfrm>
              <a:off x="0" y="0"/>
              <a:ext cx="20971949" cy="7778659"/>
            </a:xfrm>
            <a:custGeom>
              <a:avLst/>
              <a:gdLst/>
              <a:ahLst/>
              <a:cxnLst/>
              <a:rect l="l" t="t" r="r" b="b"/>
              <a:pathLst>
                <a:path w="20971949" h="7778659">
                  <a:moveTo>
                    <a:pt x="0" y="0"/>
                  </a:moveTo>
                  <a:lnTo>
                    <a:pt x="0" y="7778659"/>
                  </a:lnTo>
                  <a:lnTo>
                    <a:pt x="20971949" y="7778659"/>
                  </a:lnTo>
                  <a:lnTo>
                    <a:pt x="20971949" y="0"/>
                  </a:lnTo>
                  <a:lnTo>
                    <a:pt x="0" y="0"/>
                  </a:lnTo>
                  <a:close/>
                  <a:moveTo>
                    <a:pt x="20910990" y="7717699"/>
                  </a:moveTo>
                  <a:lnTo>
                    <a:pt x="59690" y="7717699"/>
                  </a:lnTo>
                  <a:lnTo>
                    <a:pt x="59690" y="59690"/>
                  </a:lnTo>
                  <a:lnTo>
                    <a:pt x="20910990" y="59690"/>
                  </a:lnTo>
                  <a:lnTo>
                    <a:pt x="20910990" y="7717699"/>
                  </a:lnTo>
                  <a:close/>
                </a:path>
              </a:pathLst>
            </a:custGeom>
            <a:solidFill>
              <a:srgbClr val="D56247"/>
            </a:solidFill>
          </p:spPr>
          <p:txBody>
            <a:bodyPr/>
            <a:lstStyle/>
            <a:p>
              <a:endParaRPr lang="en-US"/>
            </a:p>
          </p:txBody>
        </p:sp>
      </p:grpSp>
      <p:grpSp>
        <p:nvGrpSpPr>
          <p:cNvPr id="6" name="Group 6"/>
          <p:cNvGrpSpPr/>
          <p:nvPr/>
        </p:nvGrpSpPr>
        <p:grpSpPr>
          <a:xfrm>
            <a:off x="1585932" y="3700522"/>
            <a:ext cx="6570636" cy="1605280"/>
            <a:chOff x="0" y="0"/>
            <a:chExt cx="8760848" cy="2140374"/>
          </a:xfrm>
        </p:grpSpPr>
        <p:sp>
          <p:nvSpPr>
            <p:cNvPr id="7" name="TextBox 7"/>
            <p:cNvSpPr txBox="1"/>
            <p:nvPr/>
          </p:nvSpPr>
          <p:spPr>
            <a:xfrm>
              <a:off x="0" y="1009015"/>
              <a:ext cx="8760848" cy="1131358"/>
            </a:xfrm>
            <a:prstGeom prst="rect">
              <a:avLst/>
            </a:prstGeom>
          </p:spPr>
          <p:txBody>
            <a:bodyPr lIns="0" tIns="0" rIns="0" bIns="0" rtlCol="0" anchor="t">
              <a:spAutoFit/>
            </a:bodyPr>
            <a:lstStyle/>
            <a:p>
              <a:pPr marL="0" lvl="0" indent="0">
                <a:lnSpc>
                  <a:spcPts val="3499"/>
                </a:lnSpc>
              </a:pPr>
              <a:r>
                <a:rPr lang="en-US" sz="2499">
                  <a:solidFill>
                    <a:srgbClr val="000000"/>
                  </a:solidFill>
                  <a:latin typeface="Canva Sans"/>
                </a:rPr>
                <a:t>Implement a simulated or virtual trading feature within the Robinhood platform.</a:t>
              </a:r>
            </a:p>
          </p:txBody>
        </p:sp>
        <p:sp>
          <p:nvSpPr>
            <p:cNvPr id="8" name="TextBox 8"/>
            <p:cNvSpPr txBox="1"/>
            <p:nvPr/>
          </p:nvSpPr>
          <p:spPr>
            <a:xfrm>
              <a:off x="0" y="-57150"/>
              <a:ext cx="8760848" cy="764117"/>
            </a:xfrm>
            <a:prstGeom prst="rect">
              <a:avLst/>
            </a:prstGeom>
          </p:spPr>
          <p:txBody>
            <a:bodyPr lIns="0" tIns="0" rIns="0" bIns="0" rtlCol="0" anchor="t">
              <a:spAutoFit/>
            </a:bodyPr>
            <a:lstStyle/>
            <a:p>
              <a:pPr marL="0" lvl="0" indent="0">
                <a:lnSpc>
                  <a:spcPts val="4899"/>
                </a:lnSpc>
              </a:pPr>
              <a:r>
                <a:rPr lang="en-US" sz="3499">
                  <a:solidFill>
                    <a:srgbClr val="000000"/>
                  </a:solidFill>
                  <a:latin typeface="Canva Sans Bold"/>
                </a:rPr>
                <a:t>Virtual Practice Accounts</a:t>
              </a:r>
            </a:p>
          </p:txBody>
        </p:sp>
      </p:grpSp>
      <p:grpSp>
        <p:nvGrpSpPr>
          <p:cNvPr id="9" name="Group 9"/>
          <p:cNvGrpSpPr/>
          <p:nvPr/>
        </p:nvGrpSpPr>
        <p:grpSpPr>
          <a:xfrm>
            <a:off x="1028700" y="6407837"/>
            <a:ext cx="7685099" cy="2850463"/>
            <a:chOff x="0" y="0"/>
            <a:chExt cx="20971950" cy="7778659"/>
          </a:xfrm>
        </p:grpSpPr>
        <p:sp>
          <p:nvSpPr>
            <p:cNvPr id="10" name="Freeform 10"/>
            <p:cNvSpPr/>
            <p:nvPr/>
          </p:nvSpPr>
          <p:spPr>
            <a:xfrm>
              <a:off x="0" y="0"/>
              <a:ext cx="20971949" cy="7778659"/>
            </a:xfrm>
            <a:custGeom>
              <a:avLst/>
              <a:gdLst/>
              <a:ahLst/>
              <a:cxnLst/>
              <a:rect l="l" t="t" r="r" b="b"/>
              <a:pathLst>
                <a:path w="20971949" h="7778659">
                  <a:moveTo>
                    <a:pt x="0" y="0"/>
                  </a:moveTo>
                  <a:lnTo>
                    <a:pt x="0" y="7778659"/>
                  </a:lnTo>
                  <a:lnTo>
                    <a:pt x="20971949" y="7778659"/>
                  </a:lnTo>
                  <a:lnTo>
                    <a:pt x="20971949" y="0"/>
                  </a:lnTo>
                  <a:lnTo>
                    <a:pt x="0" y="0"/>
                  </a:lnTo>
                  <a:close/>
                  <a:moveTo>
                    <a:pt x="20910990" y="7717699"/>
                  </a:moveTo>
                  <a:lnTo>
                    <a:pt x="59690" y="7717699"/>
                  </a:lnTo>
                  <a:lnTo>
                    <a:pt x="59690" y="59690"/>
                  </a:lnTo>
                  <a:lnTo>
                    <a:pt x="20910990" y="59690"/>
                  </a:lnTo>
                  <a:lnTo>
                    <a:pt x="20910990" y="7717699"/>
                  </a:lnTo>
                  <a:close/>
                </a:path>
              </a:pathLst>
            </a:custGeom>
            <a:solidFill>
              <a:srgbClr val="D56247"/>
            </a:solidFill>
          </p:spPr>
          <p:txBody>
            <a:bodyPr/>
            <a:lstStyle/>
            <a:p>
              <a:endParaRPr lang="en-US"/>
            </a:p>
          </p:txBody>
        </p:sp>
      </p:grpSp>
      <p:grpSp>
        <p:nvGrpSpPr>
          <p:cNvPr id="11" name="Group 11"/>
          <p:cNvGrpSpPr/>
          <p:nvPr/>
        </p:nvGrpSpPr>
        <p:grpSpPr>
          <a:xfrm>
            <a:off x="1585932" y="6811353"/>
            <a:ext cx="6570636" cy="2043430"/>
            <a:chOff x="0" y="0"/>
            <a:chExt cx="8760848" cy="2724574"/>
          </a:xfrm>
        </p:grpSpPr>
        <p:sp>
          <p:nvSpPr>
            <p:cNvPr id="12" name="TextBox 12"/>
            <p:cNvSpPr txBox="1"/>
            <p:nvPr/>
          </p:nvSpPr>
          <p:spPr>
            <a:xfrm>
              <a:off x="0" y="1009015"/>
              <a:ext cx="8760848" cy="1715558"/>
            </a:xfrm>
            <a:prstGeom prst="rect">
              <a:avLst/>
            </a:prstGeom>
          </p:spPr>
          <p:txBody>
            <a:bodyPr lIns="0" tIns="0" rIns="0" bIns="0" rtlCol="0" anchor="t">
              <a:spAutoFit/>
            </a:bodyPr>
            <a:lstStyle/>
            <a:p>
              <a:pPr marL="0" lvl="0" indent="0">
                <a:lnSpc>
                  <a:spcPts val="3499"/>
                </a:lnSpc>
              </a:pPr>
              <a:r>
                <a:rPr lang="en-US" sz="2499">
                  <a:solidFill>
                    <a:srgbClr val="000000"/>
                  </a:solidFill>
                  <a:latin typeface="Canva Sans"/>
                </a:rPr>
                <a:t>Provide detailed insights into simulated trades such as performance metrics, risk analysis, and strategy effectiveness</a:t>
              </a:r>
            </a:p>
          </p:txBody>
        </p:sp>
        <p:sp>
          <p:nvSpPr>
            <p:cNvPr id="13" name="TextBox 13"/>
            <p:cNvSpPr txBox="1"/>
            <p:nvPr/>
          </p:nvSpPr>
          <p:spPr>
            <a:xfrm>
              <a:off x="0" y="-57150"/>
              <a:ext cx="8760848" cy="764117"/>
            </a:xfrm>
            <a:prstGeom prst="rect">
              <a:avLst/>
            </a:prstGeom>
          </p:spPr>
          <p:txBody>
            <a:bodyPr lIns="0" tIns="0" rIns="0" bIns="0" rtlCol="0" anchor="t">
              <a:spAutoFit/>
            </a:bodyPr>
            <a:lstStyle/>
            <a:p>
              <a:pPr marL="0" lvl="0" indent="0">
                <a:lnSpc>
                  <a:spcPts val="4899"/>
                </a:lnSpc>
              </a:pPr>
              <a:r>
                <a:rPr lang="en-US" sz="3499">
                  <a:solidFill>
                    <a:srgbClr val="000000"/>
                  </a:solidFill>
                  <a:latin typeface="Canva Sans Bold"/>
                </a:rPr>
                <a:t> Simulated Trading Analytics</a:t>
              </a:r>
            </a:p>
          </p:txBody>
        </p:sp>
      </p:grpSp>
      <p:grpSp>
        <p:nvGrpSpPr>
          <p:cNvPr id="14" name="Group 14"/>
          <p:cNvGrpSpPr/>
          <p:nvPr/>
        </p:nvGrpSpPr>
        <p:grpSpPr>
          <a:xfrm>
            <a:off x="9200001" y="3077930"/>
            <a:ext cx="7685099" cy="2850463"/>
            <a:chOff x="0" y="0"/>
            <a:chExt cx="20971950" cy="7778659"/>
          </a:xfrm>
        </p:grpSpPr>
        <p:sp>
          <p:nvSpPr>
            <p:cNvPr id="15" name="Freeform 15"/>
            <p:cNvSpPr/>
            <p:nvPr/>
          </p:nvSpPr>
          <p:spPr>
            <a:xfrm>
              <a:off x="0" y="0"/>
              <a:ext cx="20971949" cy="7778659"/>
            </a:xfrm>
            <a:custGeom>
              <a:avLst/>
              <a:gdLst/>
              <a:ahLst/>
              <a:cxnLst/>
              <a:rect l="l" t="t" r="r" b="b"/>
              <a:pathLst>
                <a:path w="20971949" h="7778659">
                  <a:moveTo>
                    <a:pt x="0" y="0"/>
                  </a:moveTo>
                  <a:lnTo>
                    <a:pt x="0" y="7778659"/>
                  </a:lnTo>
                  <a:lnTo>
                    <a:pt x="20971949" y="7778659"/>
                  </a:lnTo>
                  <a:lnTo>
                    <a:pt x="20971949" y="0"/>
                  </a:lnTo>
                  <a:lnTo>
                    <a:pt x="0" y="0"/>
                  </a:lnTo>
                  <a:close/>
                  <a:moveTo>
                    <a:pt x="20910990" y="7717699"/>
                  </a:moveTo>
                  <a:lnTo>
                    <a:pt x="59690" y="7717699"/>
                  </a:lnTo>
                  <a:lnTo>
                    <a:pt x="59690" y="59690"/>
                  </a:lnTo>
                  <a:lnTo>
                    <a:pt x="20910990" y="59690"/>
                  </a:lnTo>
                  <a:lnTo>
                    <a:pt x="20910990" y="7717699"/>
                  </a:lnTo>
                  <a:close/>
                </a:path>
              </a:pathLst>
            </a:custGeom>
            <a:solidFill>
              <a:srgbClr val="D56247"/>
            </a:solidFill>
          </p:spPr>
          <p:txBody>
            <a:bodyPr/>
            <a:lstStyle/>
            <a:p>
              <a:endParaRPr lang="en-US"/>
            </a:p>
          </p:txBody>
        </p:sp>
      </p:grpSp>
      <p:grpSp>
        <p:nvGrpSpPr>
          <p:cNvPr id="16" name="Group 16"/>
          <p:cNvGrpSpPr/>
          <p:nvPr/>
        </p:nvGrpSpPr>
        <p:grpSpPr>
          <a:xfrm>
            <a:off x="9757232" y="3481447"/>
            <a:ext cx="6570636" cy="2043430"/>
            <a:chOff x="0" y="0"/>
            <a:chExt cx="8760848" cy="2724574"/>
          </a:xfrm>
        </p:grpSpPr>
        <p:sp>
          <p:nvSpPr>
            <p:cNvPr id="17" name="TextBox 17"/>
            <p:cNvSpPr txBox="1"/>
            <p:nvPr/>
          </p:nvSpPr>
          <p:spPr>
            <a:xfrm>
              <a:off x="0" y="1009015"/>
              <a:ext cx="8760848" cy="1715558"/>
            </a:xfrm>
            <a:prstGeom prst="rect">
              <a:avLst/>
            </a:prstGeom>
          </p:spPr>
          <p:txBody>
            <a:bodyPr lIns="0" tIns="0" rIns="0" bIns="0" rtlCol="0" anchor="t">
              <a:spAutoFit/>
            </a:bodyPr>
            <a:lstStyle/>
            <a:p>
              <a:pPr marL="0" lvl="0" indent="0">
                <a:lnSpc>
                  <a:spcPts val="3499"/>
                </a:lnSpc>
              </a:pPr>
              <a:r>
                <a:rPr lang="en-US" sz="2499">
                  <a:solidFill>
                    <a:srgbClr val="000000"/>
                  </a:solidFill>
                  <a:latin typeface="Canva Sans"/>
                </a:rPr>
                <a:t>Providing tutorials, guides, and interactive modules that help new investors understand the basics of the app..</a:t>
              </a:r>
            </a:p>
          </p:txBody>
        </p:sp>
        <p:sp>
          <p:nvSpPr>
            <p:cNvPr id="18" name="TextBox 18"/>
            <p:cNvSpPr txBox="1"/>
            <p:nvPr/>
          </p:nvSpPr>
          <p:spPr>
            <a:xfrm>
              <a:off x="0" y="-57150"/>
              <a:ext cx="8760848" cy="764117"/>
            </a:xfrm>
            <a:prstGeom prst="rect">
              <a:avLst/>
            </a:prstGeom>
          </p:spPr>
          <p:txBody>
            <a:bodyPr lIns="0" tIns="0" rIns="0" bIns="0" rtlCol="0" anchor="t">
              <a:spAutoFit/>
            </a:bodyPr>
            <a:lstStyle/>
            <a:p>
              <a:pPr marL="0" lvl="0" indent="0">
                <a:lnSpc>
                  <a:spcPts val="4899"/>
                </a:lnSpc>
              </a:pPr>
              <a:r>
                <a:rPr lang="en-US" sz="3499">
                  <a:solidFill>
                    <a:srgbClr val="000000"/>
                  </a:solidFill>
                  <a:latin typeface="Canva Sans Bold"/>
                </a:rPr>
                <a:t>Educational Resources</a:t>
              </a:r>
            </a:p>
          </p:txBody>
        </p:sp>
      </p:grpSp>
      <p:grpSp>
        <p:nvGrpSpPr>
          <p:cNvPr id="19" name="Group 19"/>
          <p:cNvGrpSpPr/>
          <p:nvPr/>
        </p:nvGrpSpPr>
        <p:grpSpPr>
          <a:xfrm>
            <a:off x="9757232" y="6811353"/>
            <a:ext cx="6570636" cy="2043430"/>
            <a:chOff x="0" y="0"/>
            <a:chExt cx="8760848" cy="2724574"/>
          </a:xfrm>
        </p:grpSpPr>
        <p:sp>
          <p:nvSpPr>
            <p:cNvPr id="20" name="TextBox 20"/>
            <p:cNvSpPr txBox="1"/>
            <p:nvPr/>
          </p:nvSpPr>
          <p:spPr>
            <a:xfrm>
              <a:off x="0" y="1009015"/>
              <a:ext cx="8760848" cy="1715558"/>
            </a:xfrm>
            <a:prstGeom prst="rect">
              <a:avLst/>
            </a:prstGeom>
          </p:spPr>
          <p:txBody>
            <a:bodyPr lIns="0" tIns="0" rIns="0" bIns="0" rtlCol="0" anchor="t">
              <a:spAutoFit/>
            </a:bodyPr>
            <a:lstStyle/>
            <a:p>
              <a:pPr marL="0" lvl="0" indent="0">
                <a:lnSpc>
                  <a:spcPts val="3499"/>
                </a:lnSpc>
              </a:pPr>
              <a:r>
                <a:rPr lang="en-US" sz="2499">
                  <a:solidFill>
                    <a:srgbClr val="000000"/>
                  </a:solidFill>
                  <a:latin typeface="Canva Sans"/>
                </a:rPr>
                <a:t>Create a customizable dashboard for users to monitor and analyze their virtual trading performance.</a:t>
              </a:r>
            </a:p>
          </p:txBody>
        </p:sp>
        <p:sp>
          <p:nvSpPr>
            <p:cNvPr id="21" name="TextBox 21"/>
            <p:cNvSpPr txBox="1"/>
            <p:nvPr/>
          </p:nvSpPr>
          <p:spPr>
            <a:xfrm>
              <a:off x="0" y="-57150"/>
              <a:ext cx="8760848" cy="764117"/>
            </a:xfrm>
            <a:prstGeom prst="rect">
              <a:avLst/>
            </a:prstGeom>
          </p:spPr>
          <p:txBody>
            <a:bodyPr lIns="0" tIns="0" rIns="0" bIns="0" rtlCol="0" anchor="t">
              <a:spAutoFit/>
            </a:bodyPr>
            <a:lstStyle/>
            <a:p>
              <a:pPr marL="0" lvl="0" indent="0">
                <a:lnSpc>
                  <a:spcPts val="4899"/>
                </a:lnSpc>
              </a:pPr>
              <a:r>
                <a:rPr lang="en-US" sz="3499">
                  <a:solidFill>
                    <a:srgbClr val="000000"/>
                  </a:solidFill>
                  <a:latin typeface="Canva Sans Bold"/>
                </a:rPr>
                <a:t>Customizable Dashboards</a:t>
              </a:r>
            </a:p>
          </p:txBody>
        </p:sp>
      </p:grpSp>
      <p:sp>
        <p:nvSpPr>
          <p:cNvPr id="22" name="AutoShape 22"/>
          <p:cNvSpPr/>
          <p:nvPr/>
        </p:nvSpPr>
        <p:spPr>
          <a:xfrm>
            <a:off x="-408197" y="-316149"/>
            <a:ext cx="19018703" cy="2632375"/>
          </a:xfrm>
          <a:prstGeom prst="rect">
            <a:avLst/>
          </a:prstGeom>
          <a:solidFill>
            <a:srgbClr val="D56247"/>
          </a:solidFill>
        </p:spPr>
        <p:txBody>
          <a:bodyPr/>
          <a:lstStyle/>
          <a:p>
            <a:endParaRPr lang="en-US"/>
          </a:p>
        </p:txBody>
      </p:sp>
      <p:sp>
        <p:nvSpPr>
          <p:cNvPr id="23" name="TextBox 23"/>
          <p:cNvSpPr txBox="1"/>
          <p:nvPr/>
        </p:nvSpPr>
        <p:spPr>
          <a:xfrm>
            <a:off x="1028700" y="495213"/>
            <a:ext cx="11115710" cy="1266825"/>
          </a:xfrm>
          <a:prstGeom prst="rect">
            <a:avLst/>
          </a:prstGeom>
        </p:spPr>
        <p:txBody>
          <a:bodyPr lIns="0" tIns="0" rIns="0" bIns="0" rtlCol="0" anchor="t">
            <a:spAutoFit/>
          </a:bodyPr>
          <a:lstStyle/>
          <a:p>
            <a:pPr marL="0" lvl="0" indent="0">
              <a:lnSpc>
                <a:spcPts val="10200"/>
              </a:lnSpc>
            </a:pPr>
            <a:r>
              <a:rPr lang="en-US" sz="7500">
                <a:solidFill>
                  <a:srgbClr val="FFFFFF"/>
                </a:solidFill>
                <a:latin typeface="Canva Sans Bold"/>
              </a:rPr>
              <a:t>OUR SOLUTION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1025" y="-322149"/>
            <a:ext cx="8251734" cy="10931298"/>
            <a:chOff x="0" y="0"/>
            <a:chExt cx="2791327" cy="3697748"/>
          </a:xfrm>
        </p:grpSpPr>
        <p:sp>
          <p:nvSpPr>
            <p:cNvPr id="3" name="Freeform 3"/>
            <p:cNvSpPr/>
            <p:nvPr/>
          </p:nvSpPr>
          <p:spPr>
            <a:xfrm>
              <a:off x="0" y="0"/>
              <a:ext cx="2791327" cy="3697748"/>
            </a:xfrm>
            <a:custGeom>
              <a:avLst/>
              <a:gdLst/>
              <a:ahLst/>
              <a:cxnLst/>
              <a:rect l="l" t="t" r="r" b="b"/>
              <a:pathLst>
                <a:path w="2791327" h="3697748">
                  <a:moveTo>
                    <a:pt x="0" y="0"/>
                  </a:moveTo>
                  <a:lnTo>
                    <a:pt x="2791327" y="0"/>
                  </a:lnTo>
                  <a:lnTo>
                    <a:pt x="2791327" y="3697748"/>
                  </a:lnTo>
                  <a:lnTo>
                    <a:pt x="0" y="3697748"/>
                  </a:lnTo>
                  <a:close/>
                </a:path>
              </a:pathLst>
            </a:custGeom>
            <a:solidFill>
              <a:srgbClr val="D56247"/>
            </a:solidFill>
          </p:spPr>
          <p:txBody>
            <a:bodyPr/>
            <a:lstStyle/>
            <a:p>
              <a:endParaRPr lang="en-US"/>
            </a:p>
          </p:txBody>
        </p:sp>
      </p:grpSp>
      <p:sp>
        <p:nvSpPr>
          <p:cNvPr id="4" name="Freeform 4"/>
          <p:cNvSpPr/>
          <p:nvPr/>
        </p:nvSpPr>
        <p:spPr>
          <a:xfrm>
            <a:off x="7670709" y="-86698"/>
            <a:ext cx="10617291" cy="10373698"/>
          </a:xfrm>
          <a:custGeom>
            <a:avLst/>
            <a:gdLst/>
            <a:ahLst/>
            <a:cxnLst/>
            <a:rect l="l" t="t" r="r" b="b"/>
            <a:pathLst>
              <a:path w="10617291" h="10373698">
                <a:moveTo>
                  <a:pt x="0" y="0"/>
                </a:moveTo>
                <a:lnTo>
                  <a:pt x="10617291" y="0"/>
                </a:lnTo>
                <a:lnTo>
                  <a:pt x="10617291" y="10373698"/>
                </a:lnTo>
                <a:lnTo>
                  <a:pt x="0" y="10373698"/>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223838" y="3590925"/>
            <a:ext cx="6642009" cy="3095625"/>
          </a:xfrm>
          <a:prstGeom prst="rect">
            <a:avLst/>
          </a:prstGeom>
        </p:spPr>
        <p:txBody>
          <a:bodyPr lIns="0" tIns="0" rIns="0" bIns="0" rtlCol="0" anchor="t">
            <a:spAutoFit/>
          </a:bodyPr>
          <a:lstStyle/>
          <a:p>
            <a:pPr marL="0" lvl="0" indent="0" algn="ctr">
              <a:lnSpc>
                <a:spcPts val="8160"/>
              </a:lnSpc>
              <a:spcBef>
                <a:spcPct val="0"/>
              </a:spcBef>
            </a:pPr>
            <a:r>
              <a:rPr lang="en-US" sz="6800">
                <a:solidFill>
                  <a:srgbClr val="FFFFFF"/>
                </a:solidFill>
                <a:latin typeface="Canva Sans Bold"/>
              </a:rPr>
              <a:t>Feature Prioritization Matrix</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grpSp>
        <p:nvGrpSpPr>
          <p:cNvPr id="2" name="Group 2"/>
          <p:cNvGrpSpPr/>
          <p:nvPr/>
        </p:nvGrpSpPr>
        <p:grpSpPr>
          <a:xfrm>
            <a:off x="697443" y="82854"/>
            <a:ext cx="5006243" cy="10051302"/>
            <a:chOff x="0" y="0"/>
            <a:chExt cx="3841796" cy="7713379"/>
          </a:xfrm>
        </p:grpSpPr>
        <p:sp>
          <p:nvSpPr>
            <p:cNvPr id="3" name="Freeform 3"/>
            <p:cNvSpPr/>
            <p:nvPr/>
          </p:nvSpPr>
          <p:spPr>
            <a:xfrm>
              <a:off x="0" y="0"/>
              <a:ext cx="3841796" cy="7713380"/>
            </a:xfrm>
            <a:custGeom>
              <a:avLst/>
              <a:gdLst/>
              <a:ahLst/>
              <a:cxnLst/>
              <a:rect l="l" t="t" r="r" b="b"/>
              <a:pathLst>
                <a:path w="3841796" h="7713380">
                  <a:moveTo>
                    <a:pt x="91241" y="0"/>
                  </a:moveTo>
                  <a:lnTo>
                    <a:pt x="3750555" y="0"/>
                  </a:lnTo>
                  <a:cubicBezTo>
                    <a:pt x="3774754" y="0"/>
                    <a:pt x="3797961" y="9613"/>
                    <a:pt x="3815072" y="26724"/>
                  </a:cubicBezTo>
                  <a:cubicBezTo>
                    <a:pt x="3832183" y="43835"/>
                    <a:pt x="3841796" y="67042"/>
                    <a:pt x="3841796" y="91241"/>
                  </a:cubicBezTo>
                  <a:lnTo>
                    <a:pt x="3841796" y="7622139"/>
                  </a:lnTo>
                  <a:cubicBezTo>
                    <a:pt x="3841796" y="7646337"/>
                    <a:pt x="3832183" y="7669545"/>
                    <a:pt x="3815072" y="7686656"/>
                  </a:cubicBezTo>
                  <a:cubicBezTo>
                    <a:pt x="3797961" y="7703767"/>
                    <a:pt x="3774754" y="7713380"/>
                    <a:pt x="3750555" y="7713380"/>
                  </a:cubicBezTo>
                  <a:lnTo>
                    <a:pt x="91241" y="7713380"/>
                  </a:lnTo>
                  <a:cubicBezTo>
                    <a:pt x="67042" y="7713380"/>
                    <a:pt x="43835" y="7703767"/>
                    <a:pt x="26724" y="7686656"/>
                  </a:cubicBezTo>
                  <a:cubicBezTo>
                    <a:pt x="9613" y="7669545"/>
                    <a:pt x="0" y="7646337"/>
                    <a:pt x="0" y="7622139"/>
                  </a:cubicBezTo>
                  <a:lnTo>
                    <a:pt x="0" y="91241"/>
                  </a:lnTo>
                  <a:cubicBezTo>
                    <a:pt x="0" y="67042"/>
                    <a:pt x="9613" y="43835"/>
                    <a:pt x="26724" y="26724"/>
                  </a:cubicBezTo>
                  <a:cubicBezTo>
                    <a:pt x="43835" y="9613"/>
                    <a:pt x="67042" y="0"/>
                    <a:pt x="91241" y="0"/>
                  </a:cubicBezTo>
                  <a:close/>
                </a:path>
              </a:pathLst>
            </a:custGeom>
            <a:solidFill>
              <a:srgbClr val="000000"/>
            </a:solidFill>
            <a:ln w="114300" cap="rnd">
              <a:solidFill>
                <a:srgbClr val="2E2E2E"/>
              </a:solidFill>
              <a:prstDash val="solid"/>
              <a:round/>
            </a:ln>
          </p:spPr>
          <p:txBody>
            <a:bodyPr/>
            <a:lstStyle/>
            <a:p>
              <a:endParaRPr lang="en-US"/>
            </a:p>
          </p:txBody>
        </p:sp>
        <p:sp>
          <p:nvSpPr>
            <p:cNvPr id="4" name="TextBox 4"/>
            <p:cNvSpPr txBox="1"/>
            <p:nvPr/>
          </p:nvSpPr>
          <p:spPr>
            <a:xfrm>
              <a:off x="0" y="-19050"/>
              <a:ext cx="3841796" cy="7732429"/>
            </a:xfrm>
            <a:prstGeom prst="rect">
              <a:avLst/>
            </a:prstGeom>
          </p:spPr>
          <p:txBody>
            <a:bodyPr lIns="30111" tIns="30111" rIns="30111" bIns="30111" rtlCol="0" anchor="ctr"/>
            <a:lstStyle/>
            <a:p>
              <a:pPr algn="ctr">
                <a:lnSpc>
                  <a:spcPts val="1161"/>
                </a:lnSpc>
              </a:pPr>
              <a:endParaRPr/>
            </a:p>
          </p:txBody>
        </p:sp>
      </p:grpSp>
      <p:sp>
        <p:nvSpPr>
          <p:cNvPr id="5" name="Freeform 5"/>
          <p:cNvSpPr/>
          <p:nvPr/>
        </p:nvSpPr>
        <p:spPr>
          <a:xfrm rot="-5400000">
            <a:off x="329103" y="3104307"/>
            <a:ext cx="1694655" cy="831922"/>
          </a:xfrm>
          <a:custGeom>
            <a:avLst/>
            <a:gdLst/>
            <a:ahLst/>
            <a:cxnLst/>
            <a:rect l="l" t="t" r="r" b="b"/>
            <a:pathLst>
              <a:path w="1694655" h="831922">
                <a:moveTo>
                  <a:pt x="0" y="0"/>
                </a:moveTo>
                <a:lnTo>
                  <a:pt x="1694655" y="0"/>
                </a:lnTo>
                <a:lnTo>
                  <a:pt x="1694655" y="831921"/>
                </a:lnTo>
                <a:lnTo>
                  <a:pt x="0" y="831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702228" y="9312510"/>
            <a:ext cx="5006243" cy="543860"/>
            <a:chOff x="0" y="0"/>
            <a:chExt cx="6674991" cy="725146"/>
          </a:xfrm>
        </p:grpSpPr>
        <p:sp>
          <p:nvSpPr>
            <p:cNvPr id="7" name="AutoShape 7"/>
            <p:cNvSpPr/>
            <p:nvPr/>
          </p:nvSpPr>
          <p:spPr>
            <a:xfrm>
              <a:off x="0" y="14620"/>
              <a:ext cx="6674991" cy="0"/>
            </a:xfrm>
            <a:prstGeom prst="line">
              <a:avLst/>
            </a:prstGeom>
            <a:ln w="29240" cap="flat">
              <a:solidFill>
                <a:srgbClr val="8F8E8E"/>
              </a:solidFill>
              <a:prstDash val="solid"/>
              <a:headEnd type="none" w="sm" len="sm"/>
              <a:tailEnd type="none" w="sm" len="sm"/>
            </a:ln>
          </p:spPr>
          <p:txBody>
            <a:bodyPr/>
            <a:lstStyle/>
            <a:p>
              <a:endParaRPr lang="en-US"/>
            </a:p>
          </p:txBody>
        </p:sp>
        <p:sp>
          <p:nvSpPr>
            <p:cNvPr id="8" name="Freeform 8"/>
            <p:cNvSpPr/>
            <p:nvPr/>
          </p:nvSpPr>
          <p:spPr>
            <a:xfrm>
              <a:off x="420874" y="292398"/>
              <a:ext cx="432749" cy="432749"/>
            </a:xfrm>
            <a:custGeom>
              <a:avLst/>
              <a:gdLst/>
              <a:ahLst/>
              <a:cxnLst/>
              <a:rect l="l" t="t" r="r" b="b"/>
              <a:pathLst>
                <a:path w="432749" h="432749">
                  <a:moveTo>
                    <a:pt x="0" y="0"/>
                  </a:moveTo>
                  <a:lnTo>
                    <a:pt x="432749" y="0"/>
                  </a:lnTo>
                  <a:lnTo>
                    <a:pt x="432749" y="432748"/>
                  </a:lnTo>
                  <a:lnTo>
                    <a:pt x="0" y="432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964666">
              <a:off x="1467880" y="243206"/>
              <a:ext cx="430721" cy="430721"/>
            </a:xfrm>
            <a:custGeom>
              <a:avLst/>
              <a:gdLst/>
              <a:ahLst/>
              <a:cxnLst/>
              <a:rect l="l" t="t" r="r" b="b"/>
              <a:pathLst>
                <a:path w="430721" h="430721">
                  <a:moveTo>
                    <a:pt x="0" y="0"/>
                  </a:moveTo>
                  <a:lnTo>
                    <a:pt x="430722" y="0"/>
                  </a:lnTo>
                  <a:lnTo>
                    <a:pt x="430722" y="430722"/>
                  </a:lnTo>
                  <a:lnTo>
                    <a:pt x="0" y="4307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2512686" y="233918"/>
              <a:ext cx="491228" cy="491228"/>
            </a:xfrm>
            <a:custGeom>
              <a:avLst/>
              <a:gdLst/>
              <a:ahLst/>
              <a:cxnLst/>
              <a:rect l="l" t="t" r="r" b="b"/>
              <a:pathLst>
                <a:path w="491228" h="491228">
                  <a:moveTo>
                    <a:pt x="0" y="0"/>
                  </a:moveTo>
                  <a:lnTo>
                    <a:pt x="491228" y="0"/>
                  </a:lnTo>
                  <a:lnTo>
                    <a:pt x="491228" y="491228"/>
                  </a:lnTo>
                  <a:lnTo>
                    <a:pt x="0" y="4912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4578977" y="217051"/>
              <a:ext cx="508095" cy="508095"/>
            </a:xfrm>
            <a:custGeom>
              <a:avLst/>
              <a:gdLst/>
              <a:ahLst/>
              <a:cxnLst/>
              <a:rect l="l" t="t" r="r" b="b"/>
              <a:pathLst>
                <a:path w="508095" h="508095">
                  <a:moveTo>
                    <a:pt x="0" y="0"/>
                  </a:moveTo>
                  <a:lnTo>
                    <a:pt x="508095" y="0"/>
                  </a:lnTo>
                  <a:lnTo>
                    <a:pt x="508095" y="508095"/>
                  </a:lnTo>
                  <a:lnTo>
                    <a:pt x="0" y="5080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5567075" y="233918"/>
              <a:ext cx="432749" cy="432749"/>
            </a:xfrm>
            <a:custGeom>
              <a:avLst/>
              <a:gdLst/>
              <a:ahLst/>
              <a:cxnLst/>
              <a:rect l="l" t="t" r="r" b="b"/>
              <a:pathLst>
                <a:path w="432749" h="432749">
                  <a:moveTo>
                    <a:pt x="0" y="0"/>
                  </a:moveTo>
                  <a:lnTo>
                    <a:pt x="432749" y="0"/>
                  </a:lnTo>
                  <a:lnTo>
                    <a:pt x="432749" y="432749"/>
                  </a:lnTo>
                  <a:lnTo>
                    <a:pt x="0" y="4327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13" name="Freeform 13"/>
          <p:cNvSpPr/>
          <p:nvPr/>
        </p:nvSpPr>
        <p:spPr>
          <a:xfrm>
            <a:off x="5171103" y="839235"/>
            <a:ext cx="282443" cy="282443"/>
          </a:xfrm>
          <a:custGeom>
            <a:avLst/>
            <a:gdLst/>
            <a:ahLst/>
            <a:cxnLst/>
            <a:rect l="l" t="t" r="r" b="b"/>
            <a:pathLst>
              <a:path w="282443" h="282443">
                <a:moveTo>
                  <a:pt x="0" y="0"/>
                </a:moveTo>
                <a:lnTo>
                  <a:pt x="282443" y="0"/>
                </a:lnTo>
                <a:lnTo>
                  <a:pt x="282443" y="282442"/>
                </a:lnTo>
                <a:lnTo>
                  <a:pt x="0" y="2824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4" name="Group 14"/>
          <p:cNvGrpSpPr/>
          <p:nvPr/>
        </p:nvGrpSpPr>
        <p:grpSpPr>
          <a:xfrm>
            <a:off x="986990" y="1368815"/>
            <a:ext cx="4466556" cy="529580"/>
            <a:chOff x="0" y="0"/>
            <a:chExt cx="3427639" cy="406400"/>
          </a:xfrm>
        </p:grpSpPr>
        <p:sp>
          <p:nvSpPr>
            <p:cNvPr id="15" name="Freeform 15"/>
            <p:cNvSpPr/>
            <p:nvPr/>
          </p:nvSpPr>
          <p:spPr>
            <a:xfrm>
              <a:off x="0" y="0"/>
              <a:ext cx="3427639" cy="406400"/>
            </a:xfrm>
            <a:custGeom>
              <a:avLst/>
              <a:gdLst/>
              <a:ahLst/>
              <a:cxnLst/>
              <a:rect l="l" t="t" r="r" b="b"/>
              <a:pathLst>
                <a:path w="3427639" h="406400">
                  <a:moveTo>
                    <a:pt x="31200" y="0"/>
                  </a:moveTo>
                  <a:lnTo>
                    <a:pt x="3396440" y="0"/>
                  </a:lnTo>
                  <a:cubicBezTo>
                    <a:pt x="3404714" y="0"/>
                    <a:pt x="3412650" y="3287"/>
                    <a:pt x="3418501" y="9138"/>
                  </a:cubicBezTo>
                  <a:cubicBezTo>
                    <a:pt x="3424352" y="14989"/>
                    <a:pt x="3427639" y="22925"/>
                    <a:pt x="3427639" y="31200"/>
                  </a:cubicBezTo>
                  <a:lnTo>
                    <a:pt x="3427639" y="375200"/>
                  </a:lnTo>
                  <a:cubicBezTo>
                    <a:pt x="3427639" y="383475"/>
                    <a:pt x="3424352" y="391411"/>
                    <a:pt x="3418501" y="397262"/>
                  </a:cubicBezTo>
                  <a:cubicBezTo>
                    <a:pt x="3412650" y="403113"/>
                    <a:pt x="3404714" y="406400"/>
                    <a:pt x="3396440" y="406400"/>
                  </a:cubicBezTo>
                  <a:lnTo>
                    <a:pt x="31200" y="406400"/>
                  </a:lnTo>
                  <a:cubicBezTo>
                    <a:pt x="22925" y="406400"/>
                    <a:pt x="14989" y="403113"/>
                    <a:pt x="9138" y="397262"/>
                  </a:cubicBezTo>
                  <a:cubicBezTo>
                    <a:pt x="3287" y="391411"/>
                    <a:pt x="0" y="383475"/>
                    <a:pt x="0" y="375200"/>
                  </a:cubicBezTo>
                  <a:lnTo>
                    <a:pt x="0" y="31200"/>
                  </a:lnTo>
                  <a:cubicBezTo>
                    <a:pt x="0" y="22925"/>
                    <a:pt x="3287" y="14989"/>
                    <a:pt x="9138" y="9138"/>
                  </a:cubicBezTo>
                  <a:cubicBezTo>
                    <a:pt x="14989" y="3287"/>
                    <a:pt x="22925" y="0"/>
                    <a:pt x="31200" y="0"/>
                  </a:cubicBezTo>
                  <a:close/>
                </a:path>
              </a:pathLst>
            </a:custGeom>
            <a:solidFill>
              <a:srgbClr val="221C19"/>
            </a:solidFill>
            <a:ln w="9525" cap="sq">
              <a:solidFill>
                <a:srgbClr val="FFFFFF"/>
              </a:solidFill>
              <a:prstDash val="solid"/>
              <a:miter/>
            </a:ln>
          </p:spPr>
          <p:txBody>
            <a:bodyPr/>
            <a:lstStyle/>
            <a:p>
              <a:endParaRPr lang="en-US"/>
            </a:p>
          </p:txBody>
        </p:sp>
        <p:sp>
          <p:nvSpPr>
            <p:cNvPr id="16" name="TextBox 16"/>
            <p:cNvSpPr txBox="1"/>
            <p:nvPr/>
          </p:nvSpPr>
          <p:spPr>
            <a:xfrm>
              <a:off x="0" y="-28575"/>
              <a:ext cx="3427639" cy="434975"/>
            </a:xfrm>
            <a:prstGeom prst="rect">
              <a:avLst/>
            </a:prstGeom>
          </p:spPr>
          <p:txBody>
            <a:bodyPr lIns="30111" tIns="30111" rIns="30111" bIns="30111" rtlCol="0" anchor="ctr"/>
            <a:lstStyle/>
            <a:p>
              <a:pPr>
                <a:lnSpc>
                  <a:spcPts val="1991"/>
                </a:lnSpc>
              </a:pPr>
              <a:r>
                <a:rPr lang="en-US" sz="1422" spc="-28">
                  <a:solidFill>
                    <a:srgbClr val="CECECE"/>
                  </a:solidFill>
                  <a:latin typeface="TT Norms"/>
                </a:rPr>
                <a:t>      What do you wanna learn today?</a:t>
              </a:r>
            </a:p>
          </p:txBody>
        </p:sp>
      </p:grpSp>
      <p:sp>
        <p:nvSpPr>
          <p:cNvPr id="17" name="Freeform 17"/>
          <p:cNvSpPr/>
          <p:nvPr/>
        </p:nvSpPr>
        <p:spPr>
          <a:xfrm>
            <a:off x="4935973" y="1469214"/>
            <a:ext cx="308922" cy="308922"/>
          </a:xfrm>
          <a:custGeom>
            <a:avLst/>
            <a:gdLst/>
            <a:ahLst/>
            <a:cxnLst/>
            <a:rect l="l" t="t" r="r" b="b"/>
            <a:pathLst>
              <a:path w="308922" h="308922">
                <a:moveTo>
                  <a:pt x="0" y="0"/>
                </a:moveTo>
                <a:lnTo>
                  <a:pt x="308921" y="0"/>
                </a:lnTo>
                <a:lnTo>
                  <a:pt x="308921" y="308922"/>
                </a:lnTo>
                <a:lnTo>
                  <a:pt x="0" y="30892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8" name="Group 18"/>
          <p:cNvGrpSpPr/>
          <p:nvPr/>
        </p:nvGrpSpPr>
        <p:grpSpPr>
          <a:xfrm>
            <a:off x="4226450" y="329111"/>
            <a:ext cx="1185093" cy="272618"/>
            <a:chOff x="0" y="0"/>
            <a:chExt cx="1580124" cy="363491"/>
          </a:xfrm>
        </p:grpSpPr>
        <p:sp>
          <p:nvSpPr>
            <p:cNvPr id="19" name="Freeform 19"/>
            <p:cNvSpPr/>
            <p:nvPr/>
          </p:nvSpPr>
          <p:spPr>
            <a:xfrm>
              <a:off x="1221186" y="0"/>
              <a:ext cx="358937" cy="358937"/>
            </a:xfrm>
            <a:custGeom>
              <a:avLst/>
              <a:gdLst/>
              <a:ahLst/>
              <a:cxnLst/>
              <a:rect l="l" t="t" r="r" b="b"/>
              <a:pathLst>
                <a:path w="358937" h="358937">
                  <a:moveTo>
                    <a:pt x="0" y="0"/>
                  </a:moveTo>
                  <a:lnTo>
                    <a:pt x="358938" y="0"/>
                  </a:lnTo>
                  <a:lnTo>
                    <a:pt x="358938" y="358937"/>
                  </a:lnTo>
                  <a:lnTo>
                    <a:pt x="0" y="35893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0" name="Freeform 20"/>
            <p:cNvSpPr/>
            <p:nvPr/>
          </p:nvSpPr>
          <p:spPr>
            <a:xfrm>
              <a:off x="719384" y="40013"/>
              <a:ext cx="348640" cy="278912"/>
            </a:xfrm>
            <a:custGeom>
              <a:avLst/>
              <a:gdLst/>
              <a:ahLst/>
              <a:cxnLst/>
              <a:rect l="l" t="t" r="r" b="b"/>
              <a:pathLst>
                <a:path w="348640" h="278912">
                  <a:moveTo>
                    <a:pt x="0" y="0"/>
                  </a:moveTo>
                  <a:lnTo>
                    <a:pt x="348640" y="0"/>
                  </a:lnTo>
                  <a:lnTo>
                    <a:pt x="348640" y="278912"/>
                  </a:lnTo>
                  <a:lnTo>
                    <a:pt x="0" y="27891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1" name="Freeform 21"/>
            <p:cNvSpPr/>
            <p:nvPr/>
          </p:nvSpPr>
          <p:spPr>
            <a:xfrm>
              <a:off x="0" y="40013"/>
              <a:ext cx="797913" cy="323478"/>
            </a:xfrm>
            <a:custGeom>
              <a:avLst/>
              <a:gdLst/>
              <a:ahLst/>
              <a:cxnLst/>
              <a:rect l="l" t="t" r="r" b="b"/>
              <a:pathLst>
                <a:path w="797913" h="323478">
                  <a:moveTo>
                    <a:pt x="0" y="0"/>
                  </a:moveTo>
                  <a:lnTo>
                    <a:pt x="797913" y="0"/>
                  </a:lnTo>
                  <a:lnTo>
                    <a:pt x="797913" y="323478"/>
                  </a:lnTo>
                  <a:lnTo>
                    <a:pt x="0" y="323478"/>
                  </a:lnTo>
                  <a:lnTo>
                    <a:pt x="0" y="0"/>
                  </a:lnTo>
                  <a:close/>
                </a:path>
              </a:pathLst>
            </a:custGeom>
            <a:blipFill>
              <a:blip r:embed="rId22"/>
              <a:stretch>
                <a:fillRect/>
              </a:stretch>
            </a:blipFill>
          </p:spPr>
          <p:txBody>
            <a:bodyPr/>
            <a:lstStyle/>
            <a:p>
              <a:endParaRPr lang="en-US"/>
            </a:p>
          </p:txBody>
        </p:sp>
      </p:grpSp>
      <p:grpSp>
        <p:nvGrpSpPr>
          <p:cNvPr id="22" name="Group 22"/>
          <p:cNvGrpSpPr/>
          <p:nvPr/>
        </p:nvGrpSpPr>
        <p:grpSpPr>
          <a:xfrm>
            <a:off x="876144" y="2759032"/>
            <a:ext cx="2034416" cy="1522471"/>
            <a:chOff x="0" y="0"/>
            <a:chExt cx="1561213" cy="1168346"/>
          </a:xfrm>
        </p:grpSpPr>
        <p:sp>
          <p:nvSpPr>
            <p:cNvPr id="23" name="Freeform 23"/>
            <p:cNvSpPr/>
            <p:nvPr/>
          </p:nvSpPr>
          <p:spPr>
            <a:xfrm>
              <a:off x="0" y="0"/>
              <a:ext cx="1561213" cy="1168346"/>
            </a:xfrm>
            <a:custGeom>
              <a:avLst/>
              <a:gdLst/>
              <a:ahLst/>
              <a:cxnLst/>
              <a:rect l="l" t="t" r="r" b="b"/>
              <a:pathLst>
                <a:path w="1561213" h="1168346">
                  <a:moveTo>
                    <a:pt x="68499" y="0"/>
                  </a:moveTo>
                  <a:lnTo>
                    <a:pt x="1492715" y="0"/>
                  </a:lnTo>
                  <a:cubicBezTo>
                    <a:pt x="1530545" y="0"/>
                    <a:pt x="1561213" y="30668"/>
                    <a:pt x="1561213" y="68499"/>
                  </a:cubicBezTo>
                  <a:lnTo>
                    <a:pt x="1561213" y="1099847"/>
                  </a:lnTo>
                  <a:cubicBezTo>
                    <a:pt x="1561213" y="1137678"/>
                    <a:pt x="1530545" y="1168346"/>
                    <a:pt x="1492715" y="1168346"/>
                  </a:cubicBezTo>
                  <a:lnTo>
                    <a:pt x="68499" y="1168346"/>
                  </a:lnTo>
                  <a:cubicBezTo>
                    <a:pt x="30668" y="1168346"/>
                    <a:pt x="0" y="1137678"/>
                    <a:pt x="0" y="1099847"/>
                  </a:cubicBezTo>
                  <a:lnTo>
                    <a:pt x="0" y="68499"/>
                  </a:lnTo>
                  <a:cubicBezTo>
                    <a:pt x="0" y="30668"/>
                    <a:pt x="30668" y="0"/>
                    <a:pt x="68499" y="0"/>
                  </a:cubicBezTo>
                  <a:close/>
                </a:path>
              </a:pathLst>
            </a:custGeom>
            <a:solidFill>
              <a:srgbClr val="393737"/>
            </a:solidFill>
          </p:spPr>
          <p:txBody>
            <a:bodyPr/>
            <a:lstStyle/>
            <a:p>
              <a:endParaRPr lang="en-US"/>
            </a:p>
          </p:txBody>
        </p:sp>
        <p:sp>
          <p:nvSpPr>
            <p:cNvPr id="24" name="TextBox 24"/>
            <p:cNvSpPr txBox="1"/>
            <p:nvPr/>
          </p:nvSpPr>
          <p:spPr>
            <a:xfrm>
              <a:off x="0" y="-19050"/>
              <a:ext cx="1561213" cy="1187396"/>
            </a:xfrm>
            <a:prstGeom prst="rect">
              <a:avLst/>
            </a:prstGeom>
          </p:spPr>
          <p:txBody>
            <a:bodyPr lIns="30111" tIns="30111" rIns="30111" bIns="30111" rtlCol="0" anchor="ctr"/>
            <a:lstStyle/>
            <a:p>
              <a:pPr algn="ctr">
                <a:lnSpc>
                  <a:spcPts val="1161"/>
                </a:lnSpc>
              </a:pPr>
              <a:endParaRPr/>
            </a:p>
          </p:txBody>
        </p:sp>
      </p:grpSp>
      <p:grpSp>
        <p:nvGrpSpPr>
          <p:cNvPr id="25" name="Group 25"/>
          <p:cNvGrpSpPr/>
          <p:nvPr/>
        </p:nvGrpSpPr>
        <p:grpSpPr>
          <a:xfrm>
            <a:off x="1038856" y="3840187"/>
            <a:ext cx="1708993" cy="331827"/>
            <a:chOff x="0" y="0"/>
            <a:chExt cx="2278658" cy="442436"/>
          </a:xfrm>
        </p:grpSpPr>
        <p:sp>
          <p:nvSpPr>
            <p:cNvPr id="26" name="Freeform 26"/>
            <p:cNvSpPr/>
            <p:nvPr/>
          </p:nvSpPr>
          <p:spPr>
            <a:xfrm>
              <a:off x="338939" y="0"/>
              <a:ext cx="191096" cy="191096"/>
            </a:xfrm>
            <a:custGeom>
              <a:avLst/>
              <a:gdLst/>
              <a:ahLst/>
              <a:cxnLst/>
              <a:rect l="l" t="t" r="r" b="b"/>
              <a:pathLst>
                <a:path w="191096" h="191096">
                  <a:moveTo>
                    <a:pt x="0" y="0"/>
                  </a:moveTo>
                  <a:lnTo>
                    <a:pt x="191096" y="0"/>
                  </a:lnTo>
                  <a:lnTo>
                    <a:pt x="191096" y="191096"/>
                  </a:lnTo>
                  <a:lnTo>
                    <a:pt x="0" y="19109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27" name="Freeform 27"/>
            <p:cNvSpPr/>
            <p:nvPr/>
          </p:nvSpPr>
          <p:spPr>
            <a:xfrm>
              <a:off x="598047" y="0"/>
              <a:ext cx="191096" cy="191096"/>
            </a:xfrm>
            <a:custGeom>
              <a:avLst/>
              <a:gdLst/>
              <a:ahLst/>
              <a:cxnLst/>
              <a:rect l="l" t="t" r="r" b="b"/>
              <a:pathLst>
                <a:path w="191096" h="191096">
                  <a:moveTo>
                    <a:pt x="0" y="0"/>
                  </a:moveTo>
                  <a:lnTo>
                    <a:pt x="191095" y="0"/>
                  </a:lnTo>
                  <a:lnTo>
                    <a:pt x="191095" y="191096"/>
                  </a:lnTo>
                  <a:lnTo>
                    <a:pt x="0" y="19109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28" name="Freeform 28"/>
            <p:cNvSpPr/>
            <p:nvPr/>
          </p:nvSpPr>
          <p:spPr>
            <a:xfrm>
              <a:off x="858083" y="0"/>
              <a:ext cx="191096" cy="191096"/>
            </a:xfrm>
            <a:custGeom>
              <a:avLst/>
              <a:gdLst/>
              <a:ahLst/>
              <a:cxnLst/>
              <a:rect l="l" t="t" r="r" b="b"/>
              <a:pathLst>
                <a:path w="191096" h="191096">
                  <a:moveTo>
                    <a:pt x="0" y="0"/>
                  </a:moveTo>
                  <a:lnTo>
                    <a:pt x="191096" y="0"/>
                  </a:lnTo>
                  <a:lnTo>
                    <a:pt x="191096" y="191096"/>
                  </a:lnTo>
                  <a:lnTo>
                    <a:pt x="0" y="19109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29" name="Freeform 29"/>
            <p:cNvSpPr/>
            <p:nvPr/>
          </p:nvSpPr>
          <p:spPr>
            <a:xfrm>
              <a:off x="1117190" y="0"/>
              <a:ext cx="191096" cy="191096"/>
            </a:xfrm>
            <a:custGeom>
              <a:avLst/>
              <a:gdLst/>
              <a:ahLst/>
              <a:cxnLst/>
              <a:rect l="l" t="t" r="r" b="b"/>
              <a:pathLst>
                <a:path w="191096" h="191096">
                  <a:moveTo>
                    <a:pt x="0" y="0"/>
                  </a:moveTo>
                  <a:lnTo>
                    <a:pt x="191096" y="0"/>
                  </a:lnTo>
                  <a:lnTo>
                    <a:pt x="191096" y="191096"/>
                  </a:lnTo>
                  <a:lnTo>
                    <a:pt x="0" y="19109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30" name="Freeform 30"/>
            <p:cNvSpPr/>
            <p:nvPr/>
          </p:nvSpPr>
          <p:spPr>
            <a:xfrm>
              <a:off x="1376298" y="11856"/>
              <a:ext cx="175229" cy="167383"/>
            </a:xfrm>
            <a:custGeom>
              <a:avLst/>
              <a:gdLst/>
              <a:ahLst/>
              <a:cxnLst/>
              <a:rect l="l" t="t" r="r" b="b"/>
              <a:pathLst>
                <a:path w="175229" h="167383">
                  <a:moveTo>
                    <a:pt x="0" y="0"/>
                  </a:moveTo>
                  <a:lnTo>
                    <a:pt x="175229" y="0"/>
                  </a:lnTo>
                  <a:lnTo>
                    <a:pt x="175229" y="167383"/>
                  </a:lnTo>
                  <a:lnTo>
                    <a:pt x="0" y="167383"/>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31" name="TextBox 31"/>
            <p:cNvSpPr txBox="1"/>
            <p:nvPr/>
          </p:nvSpPr>
          <p:spPr>
            <a:xfrm>
              <a:off x="1551527" y="9038"/>
              <a:ext cx="727130" cy="163495"/>
            </a:xfrm>
            <a:prstGeom prst="rect">
              <a:avLst/>
            </a:prstGeom>
          </p:spPr>
          <p:txBody>
            <a:bodyPr lIns="0" tIns="0" rIns="0" bIns="0" rtlCol="0" anchor="t">
              <a:spAutoFit/>
            </a:bodyPr>
            <a:lstStyle/>
            <a:p>
              <a:pPr algn="ctr">
                <a:lnSpc>
                  <a:spcPts val="972"/>
                </a:lnSpc>
              </a:pPr>
              <a:r>
                <a:rPr lang="en-US" sz="694">
                  <a:solidFill>
                    <a:srgbClr val="FDD673"/>
                  </a:solidFill>
                  <a:latin typeface="Helvetica World Bold"/>
                </a:rPr>
                <a:t>517 ratings</a:t>
              </a:r>
            </a:p>
          </p:txBody>
        </p:sp>
        <p:sp>
          <p:nvSpPr>
            <p:cNvPr id="32" name="TextBox 32"/>
            <p:cNvSpPr txBox="1"/>
            <p:nvPr/>
          </p:nvSpPr>
          <p:spPr>
            <a:xfrm>
              <a:off x="0" y="-487"/>
              <a:ext cx="338939" cy="204280"/>
            </a:xfrm>
            <a:prstGeom prst="rect">
              <a:avLst/>
            </a:prstGeom>
          </p:spPr>
          <p:txBody>
            <a:bodyPr lIns="0" tIns="0" rIns="0" bIns="0" rtlCol="0" anchor="t">
              <a:spAutoFit/>
            </a:bodyPr>
            <a:lstStyle/>
            <a:p>
              <a:pPr algn="ctr">
                <a:lnSpc>
                  <a:spcPts val="1252"/>
                </a:lnSpc>
              </a:pPr>
              <a:r>
                <a:rPr lang="en-US" sz="894">
                  <a:solidFill>
                    <a:srgbClr val="FDD673"/>
                  </a:solidFill>
                  <a:latin typeface="Helvetica World Bold"/>
                </a:rPr>
                <a:t>4.6</a:t>
              </a:r>
            </a:p>
          </p:txBody>
        </p:sp>
        <p:sp>
          <p:nvSpPr>
            <p:cNvPr id="33" name="TextBox 33"/>
            <p:cNvSpPr txBox="1"/>
            <p:nvPr/>
          </p:nvSpPr>
          <p:spPr>
            <a:xfrm>
              <a:off x="0" y="213026"/>
              <a:ext cx="470106" cy="229411"/>
            </a:xfrm>
            <a:prstGeom prst="rect">
              <a:avLst/>
            </a:prstGeom>
          </p:spPr>
          <p:txBody>
            <a:bodyPr lIns="0" tIns="0" rIns="0" bIns="0" rtlCol="0" anchor="t">
              <a:spAutoFit/>
            </a:bodyPr>
            <a:lstStyle/>
            <a:p>
              <a:pPr algn="ctr">
                <a:lnSpc>
                  <a:spcPts val="1378"/>
                </a:lnSpc>
              </a:pPr>
              <a:r>
                <a:rPr lang="en-US" sz="984">
                  <a:solidFill>
                    <a:srgbClr val="FFFFFF"/>
                  </a:solidFill>
                  <a:latin typeface="Helvetica World Bold"/>
                </a:rPr>
                <a:t>Free</a:t>
              </a:r>
            </a:p>
          </p:txBody>
        </p:sp>
      </p:grpSp>
      <p:grpSp>
        <p:nvGrpSpPr>
          <p:cNvPr id="34" name="Group 34"/>
          <p:cNvGrpSpPr/>
          <p:nvPr/>
        </p:nvGrpSpPr>
        <p:grpSpPr>
          <a:xfrm>
            <a:off x="3035612" y="2764478"/>
            <a:ext cx="2503851" cy="1522471"/>
            <a:chOff x="0" y="0"/>
            <a:chExt cx="1921458" cy="1168346"/>
          </a:xfrm>
        </p:grpSpPr>
        <p:sp>
          <p:nvSpPr>
            <p:cNvPr id="35" name="Freeform 35"/>
            <p:cNvSpPr/>
            <p:nvPr/>
          </p:nvSpPr>
          <p:spPr>
            <a:xfrm>
              <a:off x="0" y="0"/>
              <a:ext cx="1921458" cy="1168346"/>
            </a:xfrm>
            <a:custGeom>
              <a:avLst/>
              <a:gdLst/>
              <a:ahLst/>
              <a:cxnLst/>
              <a:rect l="l" t="t" r="r" b="b"/>
              <a:pathLst>
                <a:path w="1921458" h="1168346">
                  <a:moveTo>
                    <a:pt x="55656" y="0"/>
                  </a:moveTo>
                  <a:lnTo>
                    <a:pt x="1865801" y="0"/>
                  </a:lnTo>
                  <a:cubicBezTo>
                    <a:pt x="1880562" y="0"/>
                    <a:pt x="1894719" y="5864"/>
                    <a:pt x="1905156" y="16301"/>
                  </a:cubicBezTo>
                  <a:cubicBezTo>
                    <a:pt x="1915594" y="26739"/>
                    <a:pt x="1921458" y="40895"/>
                    <a:pt x="1921458" y="55656"/>
                  </a:cubicBezTo>
                  <a:lnTo>
                    <a:pt x="1921458" y="1112689"/>
                  </a:lnTo>
                  <a:cubicBezTo>
                    <a:pt x="1921458" y="1127450"/>
                    <a:pt x="1915594" y="1141607"/>
                    <a:pt x="1905156" y="1152044"/>
                  </a:cubicBezTo>
                  <a:cubicBezTo>
                    <a:pt x="1894719" y="1162482"/>
                    <a:pt x="1880562" y="1168346"/>
                    <a:pt x="1865801" y="1168346"/>
                  </a:cubicBezTo>
                  <a:lnTo>
                    <a:pt x="55656" y="1168346"/>
                  </a:lnTo>
                  <a:cubicBezTo>
                    <a:pt x="40895" y="1168346"/>
                    <a:pt x="26739" y="1162482"/>
                    <a:pt x="16301" y="1152044"/>
                  </a:cubicBezTo>
                  <a:cubicBezTo>
                    <a:pt x="5864" y="1141607"/>
                    <a:pt x="0" y="1127450"/>
                    <a:pt x="0" y="1112689"/>
                  </a:cubicBezTo>
                  <a:lnTo>
                    <a:pt x="0" y="55656"/>
                  </a:lnTo>
                  <a:cubicBezTo>
                    <a:pt x="0" y="40895"/>
                    <a:pt x="5864" y="26739"/>
                    <a:pt x="16301" y="16301"/>
                  </a:cubicBezTo>
                  <a:cubicBezTo>
                    <a:pt x="26739" y="5864"/>
                    <a:pt x="40895" y="0"/>
                    <a:pt x="55656" y="0"/>
                  </a:cubicBezTo>
                  <a:close/>
                </a:path>
              </a:pathLst>
            </a:custGeom>
            <a:solidFill>
              <a:srgbClr val="393737"/>
            </a:solidFill>
          </p:spPr>
          <p:txBody>
            <a:bodyPr/>
            <a:lstStyle/>
            <a:p>
              <a:endParaRPr lang="en-US"/>
            </a:p>
          </p:txBody>
        </p:sp>
        <p:sp>
          <p:nvSpPr>
            <p:cNvPr id="36" name="TextBox 36"/>
            <p:cNvSpPr txBox="1"/>
            <p:nvPr/>
          </p:nvSpPr>
          <p:spPr>
            <a:xfrm>
              <a:off x="0" y="-19050"/>
              <a:ext cx="1921458" cy="1187396"/>
            </a:xfrm>
            <a:prstGeom prst="rect">
              <a:avLst/>
            </a:prstGeom>
          </p:spPr>
          <p:txBody>
            <a:bodyPr lIns="30111" tIns="30111" rIns="30111" bIns="30111" rtlCol="0" anchor="ctr"/>
            <a:lstStyle/>
            <a:p>
              <a:pPr algn="ctr">
                <a:lnSpc>
                  <a:spcPts val="1161"/>
                </a:lnSpc>
              </a:pPr>
              <a:endParaRPr/>
            </a:p>
          </p:txBody>
        </p:sp>
      </p:grpSp>
      <p:sp>
        <p:nvSpPr>
          <p:cNvPr id="37" name="Freeform 37"/>
          <p:cNvSpPr/>
          <p:nvPr/>
        </p:nvSpPr>
        <p:spPr>
          <a:xfrm>
            <a:off x="3430663" y="3840187"/>
            <a:ext cx="143322" cy="143322"/>
          </a:xfrm>
          <a:custGeom>
            <a:avLst/>
            <a:gdLst/>
            <a:ahLst/>
            <a:cxnLst/>
            <a:rect l="l" t="t" r="r" b="b"/>
            <a:pathLst>
              <a:path w="143322" h="143322">
                <a:moveTo>
                  <a:pt x="0" y="0"/>
                </a:moveTo>
                <a:lnTo>
                  <a:pt x="143322" y="0"/>
                </a:lnTo>
                <a:lnTo>
                  <a:pt x="143322" y="143321"/>
                </a:lnTo>
                <a:lnTo>
                  <a:pt x="0" y="14332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38" name="Freeform 38"/>
          <p:cNvSpPr/>
          <p:nvPr/>
        </p:nvSpPr>
        <p:spPr>
          <a:xfrm>
            <a:off x="3624994" y="3840187"/>
            <a:ext cx="143322" cy="143322"/>
          </a:xfrm>
          <a:custGeom>
            <a:avLst/>
            <a:gdLst/>
            <a:ahLst/>
            <a:cxnLst/>
            <a:rect l="l" t="t" r="r" b="b"/>
            <a:pathLst>
              <a:path w="143322" h="143322">
                <a:moveTo>
                  <a:pt x="0" y="0"/>
                </a:moveTo>
                <a:lnTo>
                  <a:pt x="143322" y="0"/>
                </a:lnTo>
                <a:lnTo>
                  <a:pt x="143322" y="143321"/>
                </a:lnTo>
                <a:lnTo>
                  <a:pt x="0" y="14332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39" name="Freeform 39"/>
          <p:cNvSpPr/>
          <p:nvPr/>
        </p:nvSpPr>
        <p:spPr>
          <a:xfrm>
            <a:off x="3820021" y="3840187"/>
            <a:ext cx="143322" cy="143322"/>
          </a:xfrm>
          <a:custGeom>
            <a:avLst/>
            <a:gdLst/>
            <a:ahLst/>
            <a:cxnLst/>
            <a:rect l="l" t="t" r="r" b="b"/>
            <a:pathLst>
              <a:path w="143322" h="143322">
                <a:moveTo>
                  <a:pt x="0" y="0"/>
                </a:moveTo>
                <a:lnTo>
                  <a:pt x="143322" y="0"/>
                </a:lnTo>
                <a:lnTo>
                  <a:pt x="143322" y="143321"/>
                </a:lnTo>
                <a:lnTo>
                  <a:pt x="0" y="14332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40" name="Freeform 40"/>
          <p:cNvSpPr/>
          <p:nvPr/>
        </p:nvSpPr>
        <p:spPr>
          <a:xfrm>
            <a:off x="4014352" y="3840187"/>
            <a:ext cx="143322" cy="143322"/>
          </a:xfrm>
          <a:custGeom>
            <a:avLst/>
            <a:gdLst/>
            <a:ahLst/>
            <a:cxnLst/>
            <a:rect l="l" t="t" r="r" b="b"/>
            <a:pathLst>
              <a:path w="143322" h="143322">
                <a:moveTo>
                  <a:pt x="0" y="0"/>
                </a:moveTo>
                <a:lnTo>
                  <a:pt x="143321" y="0"/>
                </a:lnTo>
                <a:lnTo>
                  <a:pt x="143321" y="143321"/>
                </a:lnTo>
                <a:lnTo>
                  <a:pt x="0" y="14332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41" name="Freeform 41"/>
          <p:cNvSpPr/>
          <p:nvPr/>
        </p:nvSpPr>
        <p:spPr>
          <a:xfrm>
            <a:off x="4208682" y="3849079"/>
            <a:ext cx="131422" cy="125537"/>
          </a:xfrm>
          <a:custGeom>
            <a:avLst/>
            <a:gdLst/>
            <a:ahLst/>
            <a:cxnLst/>
            <a:rect l="l" t="t" r="r" b="b"/>
            <a:pathLst>
              <a:path w="131422" h="125537">
                <a:moveTo>
                  <a:pt x="0" y="0"/>
                </a:moveTo>
                <a:lnTo>
                  <a:pt x="131422" y="0"/>
                </a:lnTo>
                <a:lnTo>
                  <a:pt x="131422" y="125537"/>
                </a:lnTo>
                <a:lnTo>
                  <a:pt x="0" y="125537"/>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42" name="Freeform 42"/>
          <p:cNvSpPr/>
          <p:nvPr/>
        </p:nvSpPr>
        <p:spPr>
          <a:xfrm rot="5400000">
            <a:off x="4358771" y="5160141"/>
            <a:ext cx="1694655" cy="831922"/>
          </a:xfrm>
          <a:custGeom>
            <a:avLst/>
            <a:gdLst/>
            <a:ahLst/>
            <a:cxnLst/>
            <a:rect l="l" t="t" r="r" b="b"/>
            <a:pathLst>
              <a:path w="1694655" h="831922">
                <a:moveTo>
                  <a:pt x="0" y="0"/>
                </a:moveTo>
                <a:lnTo>
                  <a:pt x="1694655" y="0"/>
                </a:lnTo>
                <a:lnTo>
                  <a:pt x="1694655" y="831921"/>
                </a:lnTo>
                <a:lnTo>
                  <a:pt x="0" y="831921"/>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grpSp>
        <p:nvGrpSpPr>
          <p:cNvPr id="43" name="Group 43"/>
          <p:cNvGrpSpPr/>
          <p:nvPr/>
        </p:nvGrpSpPr>
        <p:grpSpPr>
          <a:xfrm>
            <a:off x="3063937" y="4878093"/>
            <a:ext cx="2512723" cy="1301813"/>
            <a:chOff x="0" y="0"/>
            <a:chExt cx="1928266" cy="999012"/>
          </a:xfrm>
        </p:grpSpPr>
        <p:sp>
          <p:nvSpPr>
            <p:cNvPr id="44" name="Freeform 44"/>
            <p:cNvSpPr/>
            <p:nvPr/>
          </p:nvSpPr>
          <p:spPr>
            <a:xfrm>
              <a:off x="0" y="0"/>
              <a:ext cx="1928266" cy="999012"/>
            </a:xfrm>
            <a:custGeom>
              <a:avLst/>
              <a:gdLst/>
              <a:ahLst/>
              <a:cxnLst/>
              <a:rect l="l" t="t" r="r" b="b"/>
              <a:pathLst>
                <a:path w="1928266" h="999012">
                  <a:moveTo>
                    <a:pt x="55460" y="0"/>
                  </a:moveTo>
                  <a:lnTo>
                    <a:pt x="1872807" y="0"/>
                  </a:lnTo>
                  <a:cubicBezTo>
                    <a:pt x="1887516" y="0"/>
                    <a:pt x="1901622" y="5843"/>
                    <a:pt x="1912023" y="16244"/>
                  </a:cubicBezTo>
                  <a:cubicBezTo>
                    <a:pt x="1922423" y="26644"/>
                    <a:pt x="1928266" y="40751"/>
                    <a:pt x="1928266" y="55460"/>
                  </a:cubicBezTo>
                  <a:lnTo>
                    <a:pt x="1928266" y="943553"/>
                  </a:lnTo>
                  <a:cubicBezTo>
                    <a:pt x="1928266" y="958261"/>
                    <a:pt x="1922423" y="972368"/>
                    <a:pt x="1912023" y="982768"/>
                  </a:cubicBezTo>
                  <a:cubicBezTo>
                    <a:pt x="1901622" y="993169"/>
                    <a:pt x="1887516" y="999012"/>
                    <a:pt x="1872807" y="999012"/>
                  </a:cubicBezTo>
                  <a:lnTo>
                    <a:pt x="55460" y="999012"/>
                  </a:lnTo>
                  <a:cubicBezTo>
                    <a:pt x="40751" y="999012"/>
                    <a:pt x="26644" y="993169"/>
                    <a:pt x="16244" y="982768"/>
                  </a:cubicBezTo>
                  <a:cubicBezTo>
                    <a:pt x="5843" y="972368"/>
                    <a:pt x="0" y="958261"/>
                    <a:pt x="0" y="943553"/>
                  </a:cubicBezTo>
                  <a:lnTo>
                    <a:pt x="0" y="55460"/>
                  </a:lnTo>
                  <a:cubicBezTo>
                    <a:pt x="0" y="40751"/>
                    <a:pt x="5843" y="26644"/>
                    <a:pt x="16244" y="16244"/>
                  </a:cubicBezTo>
                  <a:cubicBezTo>
                    <a:pt x="26644" y="5843"/>
                    <a:pt x="40751" y="0"/>
                    <a:pt x="55460" y="0"/>
                  </a:cubicBezTo>
                  <a:close/>
                </a:path>
              </a:pathLst>
            </a:custGeom>
            <a:solidFill>
              <a:srgbClr val="393737"/>
            </a:solidFill>
          </p:spPr>
          <p:txBody>
            <a:bodyPr/>
            <a:lstStyle/>
            <a:p>
              <a:endParaRPr lang="en-US"/>
            </a:p>
          </p:txBody>
        </p:sp>
        <p:sp>
          <p:nvSpPr>
            <p:cNvPr id="45" name="TextBox 45"/>
            <p:cNvSpPr txBox="1"/>
            <p:nvPr/>
          </p:nvSpPr>
          <p:spPr>
            <a:xfrm>
              <a:off x="0" y="-19050"/>
              <a:ext cx="1928266" cy="1018062"/>
            </a:xfrm>
            <a:prstGeom prst="rect">
              <a:avLst/>
            </a:prstGeom>
          </p:spPr>
          <p:txBody>
            <a:bodyPr lIns="30111" tIns="30111" rIns="30111" bIns="30111" rtlCol="0" anchor="ctr"/>
            <a:lstStyle/>
            <a:p>
              <a:pPr algn="ctr">
                <a:lnSpc>
                  <a:spcPts val="1161"/>
                </a:lnSpc>
              </a:pPr>
              <a:endParaRPr/>
            </a:p>
          </p:txBody>
        </p:sp>
      </p:grpSp>
      <p:grpSp>
        <p:nvGrpSpPr>
          <p:cNvPr id="46" name="Group 46"/>
          <p:cNvGrpSpPr>
            <a:grpSpLocks noChangeAspect="1"/>
          </p:cNvGrpSpPr>
          <p:nvPr/>
        </p:nvGrpSpPr>
        <p:grpSpPr>
          <a:xfrm>
            <a:off x="4790138" y="5055814"/>
            <a:ext cx="599840" cy="599838"/>
            <a:chOff x="0" y="0"/>
            <a:chExt cx="6350000" cy="6349975"/>
          </a:xfrm>
        </p:grpSpPr>
        <p:sp>
          <p:nvSpPr>
            <p:cNvPr id="47" name="Freeform 4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9"/>
              <a:stretch>
                <a:fillRect/>
              </a:stretch>
            </a:blipFill>
          </p:spPr>
          <p:txBody>
            <a:bodyPr/>
            <a:lstStyle/>
            <a:p>
              <a:endParaRPr lang="en-US"/>
            </a:p>
          </p:txBody>
        </p:sp>
      </p:grpSp>
      <p:grpSp>
        <p:nvGrpSpPr>
          <p:cNvPr id="48" name="Group 48"/>
          <p:cNvGrpSpPr/>
          <p:nvPr/>
        </p:nvGrpSpPr>
        <p:grpSpPr>
          <a:xfrm>
            <a:off x="903518" y="4894417"/>
            <a:ext cx="2034416" cy="1301813"/>
            <a:chOff x="0" y="0"/>
            <a:chExt cx="1561213" cy="999012"/>
          </a:xfrm>
        </p:grpSpPr>
        <p:sp>
          <p:nvSpPr>
            <p:cNvPr id="49" name="Freeform 49"/>
            <p:cNvSpPr/>
            <p:nvPr/>
          </p:nvSpPr>
          <p:spPr>
            <a:xfrm>
              <a:off x="0" y="0"/>
              <a:ext cx="1561213" cy="999012"/>
            </a:xfrm>
            <a:custGeom>
              <a:avLst/>
              <a:gdLst/>
              <a:ahLst/>
              <a:cxnLst/>
              <a:rect l="l" t="t" r="r" b="b"/>
              <a:pathLst>
                <a:path w="1561213" h="999012">
                  <a:moveTo>
                    <a:pt x="68499" y="0"/>
                  </a:moveTo>
                  <a:lnTo>
                    <a:pt x="1492715" y="0"/>
                  </a:lnTo>
                  <a:cubicBezTo>
                    <a:pt x="1530545" y="0"/>
                    <a:pt x="1561213" y="30668"/>
                    <a:pt x="1561213" y="68499"/>
                  </a:cubicBezTo>
                  <a:lnTo>
                    <a:pt x="1561213" y="930514"/>
                  </a:lnTo>
                  <a:cubicBezTo>
                    <a:pt x="1561213" y="968344"/>
                    <a:pt x="1530545" y="999012"/>
                    <a:pt x="1492715" y="999012"/>
                  </a:cubicBezTo>
                  <a:lnTo>
                    <a:pt x="68499" y="999012"/>
                  </a:lnTo>
                  <a:cubicBezTo>
                    <a:pt x="30668" y="999012"/>
                    <a:pt x="0" y="968344"/>
                    <a:pt x="0" y="930514"/>
                  </a:cubicBezTo>
                  <a:lnTo>
                    <a:pt x="0" y="68499"/>
                  </a:lnTo>
                  <a:cubicBezTo>
                    <a:pt x="0" y="30668"/>
                    <a:pt x="30668" y="0"/>
                    <a:pt x="68499" y="0"/>
                  </a:cubicBezTo>
                  <a:close/>
                </a:path>
              </a:pathLst>
            </a:custGeom>
            <a:solidFill>
              <a:srgbClr val="393737"/>
            </a:solidFill>
          </p:spPr>
          <p:txBody>
            <a:bodyPr/>
            <a:lstStyle/>
            <a:p>
              <a:endParaRPr lang="en-US"/>
            </a:p>
          </p:txBody>
        </p:sp>
        <p:sp>
          <p:nvSpPr>
            <p:cNvPr id="50" name="TextBox 50"/>
            <p:cNvSpPr txBox="1"/>
            <p:nvPr/>
          </p:nvSpPr>
          <p:spPr>
            <a:xfrm>
              <a:off x="0" y="-19050"/>
              <a:ext cx="1561213" cy="1018062"/>
            </a:xfrm>
            <a:prstGeom prst="rect">
              <a:avLst/>
            </a:prstGeom>
          </p:spPr>
          <p:txBody>
            <a:bodyPr lIns="30111" tIns="30111" rIns="30111" bIns="30111" rtlCol="0" anchor="ctr"/>
            <a:lstStyle/>
            <a:p>
              <a:pPr algn="ctr">
                <a:lnSpc>
                  <a:spcPts val="1161"/>
                </a:lnSpc>
              </a:pPr>
              <a:endParaRPr/>
            </a:p>
          </p:txBody>
        </p:sp>
      </p:grpSp>
      <p:sp>
        <p:nvSpPr>
          <p:cNvPr id="51" name="Freeform 51"/>
          <p:cNvSpPr/>
          <p:nvPr/>
        </p:nvSpPr>
        <p:spPr>
          <a:xfrm>
            <a:off x="1320435" y="5754913"/>
            <a:ext cx="143322" cy="143322"/>
          </a:xfrm>
          <a:custGeom>
            <a:avLst/>
            <a:gdLst/>
            <a:ahLst/>
            <a:cxnLst/>
            <a:rect l="l" t="t" r="r" b="b"/>
            <a:pathLst>
              <a:path w="143322" h="143322">
                <a:moveTo>
                  <a:pt x="0" y="0"/>
                </a:moveTo>
                <a:lnTo>
                  <a:pt x="143321" y="0"/>
                </a:lnTo>
                <a:lnTo>
                  <a:pt x="143321" y="143321"/>
                </a:lnTo>
                <a:lnTo>
                  <a:pt x="0" y="14332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52" name="Freeform 52"/>
          <p:cNvSpPr/>
          <p:nvPr/>
        </p:nvSpPr>
        <p:spPr>
          <a:xfrm>
            <a:off x="1514765" y="5754913"/>
            <a:ext cx="143322" cy="143322"/>
          </a:xfrm>
          <a:custGeom>
            <a:avLst/>
            <a:gdLst/>
            <a:ahLst/>
            <a:cxnLst/>
            <a:rect l="l" t="t" r="r" b="b"/>
            <a:pathLst>
              <a:path w="143322" h="143322">
                <a:moveTo>
                  <a:pt x="0" y="0"/>
                </a:moveTo>
                <a:lnTo>
                  <a:pt x="143322" y="0"/>
                </a:lnTo>
                <a:lnTo>
                  <a:pt x="143322" y="143321"/>
                </a:lnTo>
                <a:lnTo>
                  <a:pt x="0" y="14332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53" name="Freeform 53"/>
          <p:cNvSpPr/>
          <p:nvPr/>
        </p:nvSpPr>
        <p:spPr>
          <a:xfrm>
            <a:off x="1709792" y="5754913"/>
            <a:ext cx="143322" cy="143322"/>
          </a:xfrm>
          <a:custGeom>
            <a:avLst/>
            <a:gdLst/>
            <a:ahLst/>
            <a:cxnLst/>
            <a:rect l="l" t="t" r="r" b="b"/>
            <a:pathLst>
              <a:path w="143322" h="143322">
                <a:moveTo>
                  <a:pt x="0" y="0"/>
                </a:moveTo>
                <a:lnTo>
                  <a:pt x="143322" y="0"/>
                </a:lnTo>
                <a:lnTo>
                  <a:pt x="143322" y="143321"/>
                </a:lnTo>
                <a:lnTo>
                  <a:pt x="0" y="14332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54" name="Freeform 54"/>
          <p:cNvSpPr/>
          <p:nvPr/>
        </p:nvSpPr>
        <p:spPr>
          <a:xfrm>
            <a:off x="1904123" y="5754913"/>
            <a:ext cx="143322" cy="143322"/>
          </a:xfrm>
          <a:custGeom>
            <a:avLst/>
            <a:gdLst/>
            <a:ahLst/>
            <a:cxnLst/>
            <a:rect l="l" t="t" r="r" b="b"/>
            <a:pathLst>
              <a:path w="143322" h="143322">
                <a:moveTo>
                  <a:pt x="0" y="0"/>
                </a:moveTo>
                <a:lnTo>
                  <a:pt x="143322" y="0"/>
                </a:lnTo>
                <a:lnTo>
                  <a:pt x="143322" y="143321"/>
                </a:lnTo>
                <a:lnTo>
                  <a:pt x="0" y="14332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55" name="Freeform 55"/>
          <p:cNvSpPr/>
          <p:nvPr/>
        </p:nvSpPr>
        <p:spPr>
          <a:xfrm>
            <a:off x="2098454" y="5763805"/>
            <a:ext cx="131422" cy="125537"/>
          </a:xfrm>
          <a:custGeom>
            <a:avLst/>
            <a:gdLst/>
            <a:ahLst/>
            <a:cxnLst/>
            <a:rect l="l" t="t" r="r" b="b"/>
            <a:pathLst>
              <a:path w="131422" h="125537">
                <a:moveTo>
                  <a:pt x="0" y="0"/>
                </a:moveTo>
                <a:lnTo>
                  <a:pt x="131422" y="0"/>
                </a:lnTo>
                <a:lnTo>
                  <a:pt x="131422" y="125537"/>
                </a:lnTo>
                <a:lnTo>
                  <a:pt x="0" y="125537"/>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56" name="Freeform 56"/>
          <p:cNvSpPr/>
          <p:nvPr/>
        </p:nvSpPr>
        <p:spPr>
          <a:xfrm>
            <a:off x="2343319" y="5264403"/>
            <a:ext cx="391249" cy="391249"/>
          </a:xfrm>
          <a:custGeom>
            <a:avLst/>
            <a:gdLst/>
            <a:ahLst/>
            <a:cxnLst/>
            <a:rect l="l" t="t" r="r" b="b"/>
            <a:pathLst>
              <a:path w="391249" h="391249">
                <a:moveTo>
                  <a:pt x="0" y="0"/>
                </a:moveTo>
                <a:lnTo>
                  <a:pt x="391249" y="0"/>
                </a:lnTo>
                <a:lnTo>
                  <a:pt x="391249" y="391249"/>
                </a:lnTo>
                <a:lnTo>
                  <a:pt x="0" y="39124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57" name="Freeform 57"/>
          <p:cNvSpPr/>
          <p:nvPr/>
        </p:nvSpPr>
        <p:spPr>
          <a:xfrm>
            <a:off x="3480853" y="5738589"/>
            <a:ext cx="143322" cy="143322"/>
          </a:xfrm>
          <a:custGeom>
            <a:avLst/>
            <a:gdLst/>
            <a:ahLst/>
            <a:cxnLst/>
            <a:rect l="l" t="t" r="r" b="b"/>
            <a:pathLst>
              <a:path w="143322" h="143322">
                <a:moveTo>
                  <a:pt x="0" y="0"/>
                </a:moveTo>
                <a:lnTo>
                  <a:pt x="143322" y="0"/>
                </a:lnTo>
                <a:lnTo>
                  <a:pt x="143322" y="143322"/>
                </a:lnTo>
                <a:lnTo>
                  <a:pt x="0" y="143322"/>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58" name="Freeform 58"/>
          <p:cNvSpPr/>
          <p:nvPr/>
        </p:nvSpPr>
        <p:spPr>
          <a:xfrm>
            <a:off x="3675184" y="5738589"/>
            <a:ext cx="143322" cy="143322"/>
          </a:xfrm>
          <a:custGeom>
            <a:avLst/>
            <a:gdLst/>
            <a:ahLst/>
            <a:cxnLst/>
            <a:rect l="l" t="t" r="r" b="b"/>
            <a:pathLst>
              <a:path w="143322" h="143322">
                <a:moveTo>
                  <a:pt x="0" y="0"/>
                </a:moveTo>
                <a:lnTo>
                  <a:pt x="143321" y="0"/>
                </a:lnTo>
                <a:lnTo>
                  <a:pt x="143321" y="143322"/>
                </a:lnTo>
                <a:lnTo>
                  <a:pt x="0" y="143322"/>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59" name="Freeform 59"/>
          <p:cNvSpPr/>
          <p:nvPr/>
        </p:nvSpPr>
        <p:spPr>
          <a:xfrm>
            <a:off x="3870211" y="5738589"/>
            <a:ext cx="143322" cy="143322"/>
          </a:xfrm>
          <a:custGeom>
            <a:avLst/>
            <a:gdLst/>
            <a:ahLst/>
            <a:cxnLst/>
            <a:rect l="l" t="t" r="r" b="b"/>
            <a:pathLst>
              <a:path w="143322" h="143322">
                <a:moveTo>
                  <a:pt x="0" y="0"/>
                </a:moveTo>
                <a:lnTo>
                  <a:pt x="143322" y="0"/>
                </a:lnTo>
                <a:lnTo>
                  <a:pt x="143322" y="143322"/>
                </a:lnTo>
                <a:lnTo>
                  <a:pt x="0" y="143322"/>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60" name="Freeform 60"/>
          <p:cNvSpPr/>
          <p:nvPr/>
        </p:nvSpPr>
        <p:spPr>
          <a:xfrm>
            <a:off x="4064541" y="5738589"/>
            <a:ext cx="143322" cy="143322"/>
          </a:xfrm>
          <a:custGeom>
            <a:avLst/>
            <a:gdLst/>
            <a:ahLst/>
            <a:cxnLst/>
            <a:rect l="l" t="t" r="r" b="b"/>
            <a:pathLst>
              <a:path w="143322" h="143322">
                <a:moveTo>
                  <a:pt x="0" y="0"/>
                </a:moveTo>
                <a:lnTo>
                  <a:pt x="143322" y="0"/>
                </a:lnTo>
                <a:lnTo>
                  <a:pt x="143322" y="143322"/>
                </a:lnTo>
                <a:lnTo>
                  <a:pt x="0" y="143322"/>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61" name="Freeform 61"/>
          <p:cNvSpPr/>
          <p:nvPr/>
        </p:nvSpPr>
        <p:spPr>
          <a:xfrm>
            <a:off x="4258872" y="5747481"/>
            <a:ext cx="131422" cy="125537"/>
          </a:xfrm>
          <a:custGeom>
            <a:avLst/>
            <a:gdLst/>
            <a:ahLst/>
            <a:cxnLst/>
            <a:rect l="l" t="t" r="r" b="b"/>
            <a:pathLst>
              <a:path w="131422" h="125537">
                <a:moveTo>
                  <a:pt x="0" y="0"/>
                </a:moveTo>
                <a:lnTo>
                  <a:pt x="131422" y="0"/>
                </a:lnTo>
                <a:lnTo>
                  <a:pt x="131422" y="125538"/>
                </a:lnTo>
                <a:lnTo>
                  <a:pt x="0" y="125538"/>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62" name="Freeform 62"/>
          <p:cNvSpPr/>
          <p:nvPr/>
        </p:nvSpPr>
        <p:spPr>
          <a:xfrm>
            <a:off x="2226784" y="2973038"/>
            <a:ext cx="598745" cy="598745"/>
          </a:xfrm>
          <a:custGeom>
            <a:avLst/>
            <a:gdLst/>
            <a:ahLst/>
            <a:cxnLst/>
            <a:rect l="l" t="t" r="r" b="b"/>
            <a:pathLst>
              <a:path w="598745" h="598745">
                <a:moveTo>
                  <a:pt x="0" y="0"/>
                </a:moveTo>
                <a:lnTo>
                  <a:pt x="598745" y="0"/>
                </a:lnTo>
                <a:lnTo>
                  <a:pt x="598745" y="598746"/>
                </a:lnTo>
                <a:lnTo>
                  <a:pt x="0" y="59874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63" name="Freeform 63"/>
          <p:cNvSpPr/>
          <p:nvPr/>
        </p:nvSpPr>
        <p:spPr>
          <a:xfrm>
            <a:off x="4795005" y="2973038"/>
            <a:ext cx="569069" cy="569069"/>
          </a:xfrm>
          <a:custGeom>
            <a:avLst/>
            <a:gdLst/>
            <a:ahLst/>
            <a:cxnLst/>
            <a:rect l="l" t="t" r="r" b="b"/>
            <a:pathLst>
              <a:path w="569069" h="569069">
                <a:moveTo>
                  <a:pt x="0" y="0"/>
                </a:moveTo>
                <a:lnTo>
                  <a:pt x="569069" y="0"/>
                </a:lnTo>
                <a:lnTo>
                  <a:pt x="569069" y="569069"/>
                </a:lnTo>
                <a:lnTo>
                  <a:pt x="0" y="569069"/>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64" name="Freeform 64"/>
          <p:cNvSpPr/>
          <p:nvPr/>
        </p:nvSpPr>
        <p:spPr>
          <a:xfrm>
            <a:off x="3416880" y="9491611"/>
            <a:ext cx="314210" cy="314210"/>
          </a:xfrm>
          <a:custGeom>
            <a:avLst/>
            <a:gdLst/>
            <a:ahLst/>
            <a:cxnLst/>
            <a:rect l="l" t="t" r="r" b="b"/>
            <a:pathLst>
              <a:path w="314210" h="314210">
                <a:moveTo>
                  <a:pt x="0" y="0"/>
                </a:moveTo>
                <a:lnTo>
                  <a:pt x="314210" y="0"/>
                </a:lnTo>
                <a:lnTo>
                  <a:pt x="314210" y="314210"/>
                </a:lnTo>
                <a:lnTo>
                  <a:pt x="0" y="314210"/>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grpSp>
        <p:nvGrpSpPr>
          <p:cNvPr id="65" name="Group 65"/>
          <p:cNvGrpSpPr/>
          <p:nvPr/>
        </p:nvGrpSpPr>
        <p:grpSpPr>
          <a:xfrm>
            <a:off x="4495758" y="6425933"/>
            <a:ext cx="958143" cy="424767"/>
            <a:chOff x="0" y="0"/>
            <a:chExt cx="916712" cy="406400"/>
          </a:xfrm>
        </p:grpSpPr>
        <p:sp>
          <p:nvSpPr>
            <p:cNvPr id="66" name="Freeform 66"/>
            <p:cNvSpPr/>
            <p:nvPr/>
          </p:nvSpPr>
          <p:spPr>
            <a:xfrm>
              <a:off x="0" y="0"/>
              <a:ext cx="916712" cy="406400"/>
            </a:xfrm>
            <a:custGeom>
              <a:avLst/>
              <a:gdLst/>
              <a:ahLst/>
              <a:cxnLst/>
              <a:rect l="l" t="t" r="r" b="b"/>
              <a:pathLst>
                <a:path w="916712" h="406400">
                  <a:moveTo>
                    <a:pt x="713512" y="0"/>
                  </a:moveTo>
                  <a:cubicBezTo>
                    <a:pt x="825736" y="0"/>
                    <a:pt x="916712" y="90976"/>
                    <a:pt x="916712" y="203200"/>
                  </a:cubicBezTo>
                  <a:cubicBezTo>
                    <a:pt x="916712" y="315424"/>
                    <a:pt x="825736" y="406400"/>
                    <a:pt x="713512" y="406400"/>
                  </a:cubicBezTo>
                  <a:lnTo>
                    <a:pt x="203200" y="406400"/>
                  </a:lnTo>
                  <a:cubicBezTo>
                    <a:pt x="90976" y="406400"/>
                    <a:pt x="0" y="315424"/>
                    <a:pt x="0" y="203200"/>
                  </a:cubicBezTo>
                  <a:cubicBezTo>
                    <a:pt x="0" y="90976"/>
                    <a:pt x="90976" y="0"/>
                    <a:pt x="203200" y="0"/>
                  </a:cubicBezTo>
                  <a:close/>
                </a:path>
              </a:pathLst>
            </a:custGeom>
            <a:solidFill>
              <a:srgbClr val="C1E46B"/>
            </a:solidFill>
          </p:spPr>
          <p:txBody>
            <a:bodyPr/>
            <a:lstStyle/>
            <a:p>
              <a:endParaRPr lang="en-US"/>
            </a:p>
          </p:txBody>
        </p:sp>
        <p:sp>
          <p:nvSpPr>
            <p:cNvPr id="67" name="TextBox 67"/>
            <p:cNvSpPr txBox="1"/>
            <p:nvPr/>
          </p:nvSpPr>
          <p:spPr>
            <a:xfrm>
              <a:off x="0" y="-19050"/>
              <a:ext cx="916712" cy="425450"/>
            </a:xfrm>
            <a:prstGeom prst="rect">
              <a:avLst/>
            </a:prstGeom>
          </p:spPr>
          <p:txBody>
            <a:bodyPr lIns="30111" tIns="30111" rIns="30111" bIns="30111" rtlCol="0" anchor="ctr"/>
            <a:lstStyle/>
            <a:p>
              <a:pPr algn="ctr">
                <a:lnSpc>
                  <a:spcPts val="1327"/>
                </a:lnSpc>
              </a:pPr>
              <a:r>
                <a:rPr lang="en-US" sz="948">
                  <a:solidFill>
                    <a:srgbClr val="000000"/>
                  </a:solidFill>
                  <a:latin typeface="Helvetica World Bold"/>
                </a:rPr>
                <a:t>29 Oct - 4 Nov</a:t>
              </a:r>
            </a:p>
          </p:txBody>
        </p:sp>
      </p:grpSp>
      <p:grpSp>
        <p:nvGrpSpPr>
          <p:cNvPr id="68" name="Group 68"/>
          <p:cNvGrpSpPr/>
          <p:nvPr/>
        </p:nvGrpSpPr>
        <p:grpSpPr>
          <a:xfrm>
            <a:off x="2450540" y="251401"/>
            <a:ext cx="1440525" cy="390749"/>
            <a:chOff x="0" y="0"/>
            <a:chExt cx="1920700" cy="520999"/>
          </a:xfrm>
        </p:grpSpPr>
        <p:grpSp>
          <p:nvGrpSpPr>
            <p:cNvPr id="69" name="Group 69"/>
            <p:cNvGrpSpPr/>
            <p:nvPr/>
          </p:nvGrpSpPr>
          <p:grpSpPr>
            <a:xfrm>
              <a:off x="0" y="0"/>
              <a:ext cx="1920700" cy="520999"/>
              <a:chOff x="0" y="0"/>
              <a:chExt cx="1498223" cy="406400"/>
            </a:xfrm>
          </p:grpSpPr>
          <p:sp>
            <p:nvSpPr>
              <p:cNvPr id="70" name="Freeform 70"/>
              <p:cNvSpPr/>
              <p:nvPr/>
            </p:nvSpPr>
            <p:spPr>
              <a:xfrm>
                <a:off x="0" y="0"/>
                <a:ext cx="1498223" cy="406400"/>
              </a:xfrm>
              <a:custGeom>
                <a:avLst/>
                <a:gdLst/>
                <a:ahLst/>
                <a:cxnLst/>
                <a:rect l="l" t="t" r="r" b="b"/>
                <a:pathLst>
                  <a:path w="1498223" h="406400">
                    <a:moveTo>
                      <a:pt x="1295023" y="0"/>
                    </a:moveTo>
                    <a:cubicBezTo>
                      <a:pt x="1407247" y="0"/>
                      <a:pt x="1498223" y="90976"/>
                      <a:pt x="1498223" y="203200"/>
                    </a:cubicBezTo>
                    <a:cubicBezTo>
                      <a:pt x="1498223" y="315424"/>
                      <a:pt x="1407247" y="406400"/>
                      <a:pt x="1295023"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221C19"/>
                </a:solidFill>
                <a:prstDash val="solid"/>
                <a:miter/>
              </a:ln>
            </p:spPr>
            <p:txBody>
              <a:bodyPr/>
              <a:lstStyle/>
              <a:p>
                <a:endParaRPr lang="en-US"/>
              </a:p>
            </p:txBody>
          </p:sp>
          <p:sp>
            <p:nvSpPr>
              <p:cNvPr id="71" name="TextBox 71"/>
              <p:cNvSpPr txBox="1"/>
              <p:nvPr/>
            </p:nvSpPr>
            <p:spPr>
              <a:xfrm>
                <a:off x="0" y="-9525"/>
                <a:ext cx="1498223" cy="415925"/>
              </a:xfrm>
              <a:prstGeom prst="rect">
                <a:avLst/>
              </a:prstGeom>
            </p:spPr>
            <p:txBody>
              <a:bodyPr lIns="50800" tIns="50800" rIns="50800" bIns="50800" rtlCol="0" anchor="ctr"/>
              <a:lstStyle/>
              <a:p>
                <a:pPr algn="ctr">
                  <a:lnSpc>
                    <a:spcPts val="995"/>
                  </a:lnSpc>
                </a:pPr>
                <a:endParaRPr/>
              </a:p>
            </p:txBody>
          </p:sp>
        </p:grpSp>
        <p:sp>
          <p:nvSpPr>
            <p:cNvPr id="72" name="Freeform 72"/>
            <p:cNvSpPr/>
            <p:nvPr/>
          </p:nvSpPr>
          <p:spPr>
            <a:xfrm rot="-30000">
              <a:off x="1385001" y="75380"/>
              <a:ext cx="353183" cy="353183"/>
            </a:xfrm>
            <a:custGeom>
              <a:avLst/>
              <a:gdLst/>
              <a:ahLst/>
              <a:cxnLst/>
              <a:rect l="l" t="t" r="r" b="b"/>
              <a:pathLst>
                <a:path w="353183" h="353183">
                  <a:moveTo>
                    <a:pt x="3055" y="0"/>
                  </a:moveTo>
                  <a:lnTo>
                    <a:pt x="353183" y="3055"/>
                  </a:lnTo>
                  <a:lnTo>
                    <a:pt x="350128" y="353183"/>
                  </a:lnTo>
                  <a:lnTo>
                    <a:pt x="0" y="350127"/>
                  </a:lnTo>
                  <a:lnTo>
                    <a:pt x="3055" y="0"/>
                  </a:lnTo>
                  <a:close/>
                </a:path>
              </a:pathLst>
            </a:custGeom>
            <a:blipFill>
              <a:blip r:embed="rId38">
                <a:alphaModFix amt="76000"/>
              </a:blip>
              <a:stretch>
                <a:fillRect l="-68905" t="-65310" r="-65086" b="-68681"/>
              </a:stretch>
            </a:blipFill>
            <a:ln w="85725" cap="rnd">
              <a:solidFill>
                <a:srgbClr val="000000">
                  <a:alpha val="75686"/>
                </a:srgbClr>
              </a:solidFill>
              <a:prstDash val="solid"/>
              <a:round/>
            </a:ln>
          </p:spPr>
          <p:txBody>
            <a:bodyPr/>
            <a:lstStyle/>
            <a:p>
              <a:endParaRPr lang="en-US"/>
            </a:p>
          </p:txBody>
        </p:sp>
      </p:grpSp>
      <p:sp>
        <p:nvSpPr>
          <p:cNvPr id="73" name="TextBox 73"/>
          <p:cNvSpPr txBox="1"/>
          <p:nvPr/>
        </p:nvSpPr>
        <p:spPr>
          <a:xfrm>
            <a:off x="2229876" y="5759310"/>
            <a:ext cx="545348" cy="125003"/>
          </a:xfrm>
          <a:prstGeom prst="rect">
            <a:avLst/>
          </a:prstGeom>
        </p:spPr>
        <p:txBody>
          <a:bodyPr lIns="0" tIns="0" rIns="0" bIns="0" rtlCol="0" anchor="t">
            <a:spAutoFit/>
          </a:bodyPr>
          <a:lstStyle/>
          <a:p>
            <a:pPr algn="ctr">
              <a:lnSpc>
                <a:spcPts val="972"/>
              </a:lnSpc>
            </a:pPr>
            <a:r>
              <a:rPr lang="en-US" sz="694">
                <a:solidFill>
                  <a:srgbClr val="FDD673"/>
                </a:solidFill>
                <a:latin typeface="Helvetica World Bold"/>
              </a:rPr>
              <a:t>517 ratings</a:t>
            </a:r>
          </a:p>
        </p:txBody>
      </p:sp>
      <p:sp>
        <p:nvSpPr>
          <p:cNvPr id="74" name="TextBox 74"/>
          <p:cNvSpPr txBox="1"/>
          <p:nvPr/>
        </p:nvSpPr>
        <p:spPr>
          <a:xfrm>
            <a:off x="1066230" y="5749785"/>
            <a:ext cx="254204" cy="157972"/>
          </a:xfrm>
          <a:prstGeom prst="rect">
            <a:avLst/>
          </a:prstGeom>
        </p:spPr>
        <p:txBody>
          <a:bodyPr lIns="0" tIns="0" rIns="0" bIns="0" rtlCol="0" anchor="t">
            <a:spAutoFit/>
          </a:bodyPr>
          <a:lstStyle/>
          <a:p>
            <a:pPr algn="ctr">
              <a:lnSpc>
                <a:spcPts val="1252"/>
              </a:lnSpc>
            </a:pPr>
            <a:r>
              <a:rPr lang="en-US" sz="894">
                <a:solidFill>
                  <a:srgbClr val="FDD673"/>
                </a:solidFill>
                <a:latin typeface="Helvetica World Bold"/>
              </a:rPr>
              <a:t>4.6</a:t>
            </a:r>
          </a:p>
        </p:txBody>
      </p:sp>
      <p:sp>
        <p:nvSpPr>
          <p:cNvPr id="75" name="TextBox 75"/>
          <p:cNvSpPr txBox="1"/>
          <p:nvPr/>
        </p:nvSpPr>
        <p:spPr>
          <a:xfrm>
            <a:off x="1066230" y="5909919"/>
            <a:ext cx="352579" cy="176821"/>
          </a:xfrm>
          <a:prstGeom prst="rect">
            <a:avLst/>
          </a:prstGeom>
        </p:spPr>
        <p:txBody>
          <a:bodyPr lIns="0" tIns="0" rIns="0" bIns="0" rtlCol="0" anchor="t">
            <a:spAutoFit/>
          </a:bodyPr>
          <a:lstStyle/>
          <a:p>
            <a:pPr algn="ctr">
              <a:lnSpc>
                <a:spcPts val="1378"/>
              </a:lnSpc>
            </a:pPr>
            <a:r>
              <a:rPr lang="en-US" sz="984">
                <a:solidFill>
                  <a:srgbClr val="FFFFFF"/>
                </a:solidFill>
                <a:latin typeface="Helvetica World Bold"/>
              </a:rPr>
              <a:t>Free</a:t>
            </a:r>
          </a:p>
        </p:txBody>
      </p:sp>
      <p:sp>
        <p:nvSpPr>
          <p:cNvPr id="76" name="TextBox 76"/>
          <p:cNvSpPr txBox="1"/>
          <p:nvPr/>
        </p:nvSpPr>
        <p:spPr>
          <a:xfrm>
            <a:off x="1097462" y="5064363"/>
            <a:ext cx="917405" cy="470025"/>
          </a:xfrm>
          <a:prstGeom prst="rect">
            <a:avLst/>
          </a:prstGeom>
        </p:spPr>
        <p:txBody>
          <a:bodyPr lIns="0" tIns="0" rIns="0" bIns="0" rtlCol="0" anchor="t">
            <a:spAutoFit/>
          </a:bodyPr>
          <a:lstStyle/>
          <a:p>
            <a:pPr algn="ctr">
              <a:lnSpc>
                <a:spcPts val="1918"/>
              </a:lnSpc>
            </a:pPr>
            <a:r>
              <a:rPr lang="en-US" sz="1370">
                <a:solidFill>
                  <a:srgbClr val="FFFFFF"/>
                </a:solidFill>
                <a:latin typeface="Helvetica World"/>
              </a:rPr>
              <a:t>Guide to invest good</a:t>
            </a:r>
          </a:p>
        </p:txBody>
      </p:sp>
      <p:sp>
        <p:nvSpPr>
          <p:cNvPr id="77" name="TextBox 77"/>
          <p:cNvSpPr txBox="1"/>
          <p:nvPr/>
        </p:nvSpPr>
        <p:spPr>
          <a:xfrm>
            <a:off x="4390294" y="5742986"/>
            <a:ext cx="545348" cy="125003"/>
          </a:xfrm>
          <a:prstGeom prst="rect">
            <a:avLst/>
          </a:prstGeom>
        </p:spPr>
        <p:txBody>
          <a:bodyPr lIns="0" tIns="0" rIns="0" bIns="0" rtlCol="0" anchor="t">
            <a:spAutoFit/>
          </a:bodyPr>
          <a:lstStyle/>
          <a:p>
            <a:pPr algn="ctr">
              <a:lnSpc>
                <a:spcPts val="972"/>
              </a:lnSpc>
            </a:pPr>
            <a:r>
              <a:rPr lang="en-US" sz="694">
                <a:solidFill>
                  <a:srgbClr val="FDD673"/>
                </a:solidFill>
                <a:latin typeface="Helvetica World Bold"/>
              </a:rPr>
              <a:t>517 ratings</a:t>
            </a:r>
          </a:p>
        </p:txBody>
      </p:sp>
      <p:sp>
        <p:nvSpPr>
          <p:cNvPr id="78" name="TextBox 78"/>
          <p:cNvSpPr txBox="1"/>
          <p:nvPr/>
        </p:nvSpPr>
        <p:spPr>
          <a:xfrm>
            <a:off x="3226649" y="5733461"/>
            <a:ext cx="254204" cy="157972"/>
          </a:xfrm>
          <a:prstGeom prst="rect">
            <a:avLst/>
          </a:prstGeom>
        </p:spPr>
        <p:txBody>
          <a:bodyPr lIns="0" tIns="0" rIns="0" bIns="0" rtlCol="0" anchor="t">
            <a:spAutoFit/>
          </a:bodyPr>
          <a:lstStyle/>
          <a:p>
            <a:pPr algn="ctr">
              <a:lnSpc>
                <a:spcPts val="1252"/>
              </a:lnSpc>
            </a:pPr>
            <a:r>
              <a:rPr lang="en-US" sz="894">
                <a:solidFill>
                  <a:srgbClr val="FDD673"/>
                </a:solidFill>
                <a:latin typeface="Helvetica World Bold"/>
              </a:rPr>
              <a:t>4.6</a:t>
            </a:r>
          </a:p>
        </p:txBody>
      </p:sp>
      <p:sp>
        <p:nvSpPr>
          <p:cNvPr id="79" name="TextBox 79"/>
          <p:cNvSpPr txBox="1"/>
          <p:nvPr/>
        </p:nvSpPr>
        <p:spPr>
          <a:xfrm>
            <a:off x="3226649" y="5893596"/>
            <a:ext cx="352579" cy="176821"/>
          </a:xfrm>
          <a:prstGeom prst="rect">
            <a:avLst/>
          </a:prstGeom>
        </p:spPr>
        <p:txBody>
          <a:bodyPr lIns="0" tIns="0" rIns="0" bIns="0" rtlCol="0" anchor="t">
            <a:spAutoFit/>
          </a:bodyPr>
          <a:lstStyle/>
          <a:p>
            <a:pPr algn="ctr">
              <a:lnSpc>
                <a:spcPts val="1378"/>
              </a:lnSpc>
            </a:pPr>
            <a:r>
              <a:rPr lang="en-US" sz="984">
                <a:solidFill>
                  <a:srgbClr val="FFFFFF"/>
                </a:solidFill>
                <a:latin typeface="Helvetica World Bold"/>
              </a:rPr>
              <a:t>Free</a:t>
            </a:r>
          </a:p>
        </p:txBody>
      </p:sp>
      <p:sp>
        <p:nvSpPr>
          <p:cNvPr id="80" name="TextBox 80"/>
          <p:cNvSpPr txBox="1"/>
          <p:nvPr/>
        </p:nvSpPr>
        <p:spPr>
          <a:xfrm>
            <a:off x="3239328" y="5064277"/>
            <a:ext cx="1405087" cy="407475"/>
          </a:xfrm>
          <a:prstGeom prst="rect">
            <a:avLst/>
          </a:prstGeom>
        </p:spPr>
        <p:txBody>
          <a:bodyPr lIns="0" tIns="0" rIns="0" bIns="0" rtlCol="0" anchor="t">
            <a:spAutoFit/>
          </a:bodyPr>
          <a:lstStyle/>
          <a:p>
            <a:pPr algn="ctr">
              <a:lnSpc>
                <a:spcPts val="1615"/>
              </a:lnSpc>
            </a:pPr>
            <a:r>
              <a:rPr lang="en-US" sz="1154">
                <a:solidFill>
                  <a:srgbClr val="FFFFFF"/>
                </a:solidFill>
                <a:latin typeface="Helvetica World"/>
              </a:rPr>
              <a:t>A Captivating Guide to Masterful Investing</a:t>
            </a:r>
          </a:p>
        </p:txBody>
      </p:sp>
      <p:sp>
        <p:nvSpPr>
          <p:cNvPr id="81" name="TextBox 81"/>
          <p:cNvSpPr txBox="1"/>
          <p:nvPr/>
        </p:nvSpPr>
        <p:spPr>
          <a:xfrm>
            <a:off x="4340104" y="3844583"/>
            <a:ext cx="545348" cy="125003"/>
          </a:xfrm>
          <a:prstGeom prst="rect">
            <a:avLst/>
          </a:prstGeom>
        </p:spPr>
        <p:txBody>
          <a:bodyPr lIns="0" tIns="0" rIns="0" bIns="0" rtlCol="0" anchor="t">
            <a:spAutoFit/>
          </a:bodyPr>
          <a:lstStyle/>
          <a:p>
            <a:pPr algn="ctr">
              <a:lnSpc>
                <a:spcPts val="972"/>
              </a:lnSpc>
            </a:pPr>
            <a:r>
              <a:rPr lang="en-US" sz="694">
                <a:solidFill>
                  <a:srgbClr val="FDD673"/>
                </a:solidFill>
                <a:latin typeface="Helvetica World Bold"/>
              </a:rPr>
              <a:t>517 ratings</a:t>
            </a:r>
          </a:p>
        </p:txBody>
      </p:sp>
      <p:sp>
        <p:nvSpPr>
          <p:cNvPr id="82" name="TextBox 82"/>
          <p:cNvSpPr txBox="1"/>
          <p:nvPr/>
        </p:nvSpPr>
        <p:spPr>
          <a:xfrm>
            <a:off x="3176459" y="3835058"/>
            <a:ext cx="254204" cy="157972"/>
          </a:xfrm>
          <a:prstGeom prst="rect">
            <a:avLst/>
          </a:prstGeom>
        </p:spPr>
        <p:txBody>
          <a:bodyPr lIns="0" tIns="0" rIns="0" bIns="0" rtlCol="0" anchor="t">
            <a:spAutoFit/>
          </a:bodyPr>
          <a:lstStyle/>
          <a:p>
            <a:pPr algn="ctr">
              <a:lnSpc>
                <a:spcPts val="1252"/>
              </a:lnSpc>
            </a:pPr>
            <a:r>
              <a:rPr lang="en-US" sz="894">
                <a:solidFill>
                  <a:srgbClr val="FDD673"/>
                </a:solidFill>
                <a:latin typeface="Helvetica World Bold"/>
              </a:rPr>
              <a:t>4.6</a:t>
            </a:r>
          </a:p>
        </p:txBody>
      </p:sp>
      <p:sp>
        <p:nvSpPr>
          <p:cNvPr id="83" name="TextBox 83"/>
          <p:cNvSpPr txBox="1"/>
          <p:nvPr/>
        </p:nvSpPr>
        <p:spPr>
          <a:xfrm>
            <a:off x="3176459" y="3995193"/>
            <a:ext cx="352579" cy="176821"/>
          </a:xfrm>
          <a:prstGeom prst="rect">
            <a:avLst/>
          </a:prstGeom>
        </p:spPr>
        <p:txBody>
          <a:bodyPr lIns="0" tIns="0" rIns="0" bIns="0" rtlCol="0" anchor="t">
            <a:spAutoFit/>
          </a:bodyPr>
          <a:lstStyle/>
          <a:p>
            <a:pPr algn="ctr">
              <a:lnSpc>
                <a:spcPts val="1378"/>
              </a:lnSpc>
            </a:pPr>
            <a:r>
              <a:rPr lang="en-US" sz="984">
                <a:solidFill>
                  <a:srgbClr val="FFFFFF"/>
                </a:solidFill>
                <a:latin typeface="Helvetica World Bold"/>
              </a:rPr>
              <a:t>Free</a:t>
            </a:r>
          </a:p>
        </p:txBody>
      </p:sp>
      <p:sp>
        <p:nvSpPr>
          <p:cNvPr id="84" name="TextBox 84"/>
          <p:cNvSpPr txBox="1"/>
          <p:nvPr/>
        </p:nvSpPr>
        <p:spPr>
          <a:xfrm>
            <a:off x="3200564" y="2999149"/>
            <a:ext cx="1357233" cy="616598"/>
          </a:xfrm>
          <a:prstGeom prst="rect">
            <a:avLst/>
          </a:prstGeom>
        </p:spPr>
        <p:txBody>
          <a:bodyPr lIns="0" tIns="0" rIns="0" bIns="0" rtlCol="0" anchor="t">
            <a:spAutoFit/>
          </a:bodyPr>
          <a:lstStyle/>
          <a:p>
            <a:pPr algn="ctr">
              <a:lnSpc>
                <a:spcPts val="1714"/>
              </a:lnSpc>
            </a:pPr>
            <a:r>
              <a:rPr lang="en-US" sz="1224">
                <a:solidFill>
                  <a:srgbClr val="FFFFFF"/>
                </a:solidFill>
                <a:latin typeface="Helvetica World"/>
              </a:rPr>
              <a:t>The Art of Trading: Strategies for Success</a:t>
            </a:r>
          </a:p>
        </p:txBody>
      </p:sp>
      <p:sp>
        <p:nvSpPr>
          <p:cNvPr id="85" name="TextBox 85"/>
          <p:cNvSpPr txBox="1"/>
          <p:nvPr/>
        </p:nvSpPr>
        <p:spPr>
          <a:xfrm>
            <a:off x="957097" y="317860"/>
            <a:ext cx="552655" cy="256585"/>
          </a:xfrm>
          <a:prstGeom prst="rect">
            <a:avLst/>
          </a:prstGeom>
        </p:spPr>
        <p:txBody>
          <a:bodyPr lIns="0" tIns="0" rIns="0" bIns="0" rtlCol="0" anchor="t">
            <a:spAutoFit/>
          </a:bodyPr>
          <a:lstStyle/>
          <a:p>
            <a:pPr algn="ctr">
              <a:lnSpc>
                <a:spcPts val="1916"/>
              </a:lnSpc>
            </a:pPr>
            <a:r>
              <a:rPr lang="en-US" sz="1369">
                <a:solidFill>
                  <a:srgbClr val="FFFFFF"/>
                </a:solidFill>
                <a:latin typeface="Helvetica World Bold"/>
              </a:rPr>
              <a:t>9:41</a:t>
            </a:r>
          </a:p>
        </p:txBody>
      </p:sp>
      <p:sp>
        <p:nvSpPr>
          <p:cNvPr id="86" name="TextBox 86"/>
          <p:cNvSpPr txBox="1"/>
          <p:nvPr/>
        </p:nvSpPr>
        <p:spPr>
          <a:xfrm>
            <a:off x="908386" y="791610"/>
            <a:ext cx="1917143" cy="384914"/>
          </a:xfrm>
          <a:prstGeom prst="rect">
            <a:avLst/>
          </a:prstGeom>
        </p:spPr>
        <p:txBody>
          <a:bodyPr wrap="square" lIns="0" tIns="0" rIns="0" bIns="0" rtlCol="0" anchor="t">
            <a:spAutoFit/>
          </a:bodyPr>
          <a:lstStyle/>
          <a:p>
            <a:pPr algn="ctr">
              <a:lnSpc>
                <a:spcPts val="3243"/>
              </a:lnSpc>
            </a:pPr>
            <a:r>
              <a:rPr lang="en-US" sz="2316" dirty="0">
                <a:solidFill>
                  <a:srgbClr val="FFFFFF"/>
                </a:solidFill>
                <a:latin typeface="Trocchi"/>
              </a:rPr>
              <a:t>Hello, John!</a:t>
            </a:r>
          </a:p>
        </p:txBody>
      </p:sp>
      <p:sp>
        <p:nvSpPr>
          <p:cNvPr id="87" name="TextBox 87"/>
          <p:cNvSpPr txBox="1"/>
          <p:nvPr/>
        </p:nvSpPr>
        <p:spPr>
          <a:xfrm>
            <a:off x="1024204" y="2255635"/>
            <a:ext cx="1426335" cy="287643"/>
          </a:xfrm>
          <a:prstGeom prst="rect">
            <a:avLst/>
          </a:prstGeom>
        </p:spPr>
        <p:txBody>
          <a:bodyPr wrap="square" lIns="0" tIns="0" rIns="0" bIns="0" rtlCol="0" anchor="t">
            <a:spAutoFit/>
          </a:bodyPr>
          <a:lstStyle/>
          <a:p>
            <a:pPr algn="ctr">
              <a:lnSpc>
                <a:spcPts val="2388"/>
              </a:lnSpc>
            </a:pPr>
            <a:r>
              <a:rPr lang="en-US" sz="1705" dirty="0">
                <a:solidFill>
                  <a:srgbClr val="FFFFFF"/>
                </a:solidFill>
                <a:latin typeface="Trocchi"/>
              </a:rPr>
              <a:t>In Progress</a:t>
            </a:r>
          </a:p>
        </p:txBody>
      </p:sp>
      <p:sp>
        <p:nvSpPr>
          <p:cNvPr id="88" name="TextBox 88"/>
          <p:cNvSpPr txBox="1"/>
          <p:nvPr/>
        </p:nvSpPr>
        <p:spPr>
          <a:xfrm>
            <a:off x="933028" y="4540734"/>
            <a:ext cx="1771099" cy="287899"/>
          </a:xfrm>
          <a:prstGeom prst="rect">
            <a:avLst/>
          </a:prstGeom>
        </p:spPr>
        <p:txBody>
          <a:bodyPr wrap="square" lIns="0" tIns="0" rIns="0" bIns="0" rtlCol="0" anchor="t">
            <a:spAutoFit/>
          </a:bodyPr>
          <a:lstStyle/>
          <a:p>
            <a:pPr algn="ctr">
              <a:lnSpc>
                <a:spcPts val="2388"/>
              </a:lnSpc>
              <a:spcBef>
                <a:spcPct val="0"/>
              </a:spcBef>
            </a:pPr>
            <a:r>
              <a:rPr lang="en-US" sz="1705" spc="17" dirty="0">
                <a:solidFill>
                  <a:srgbClr val="FFFFFF"/>
                </a:solidFill>
                <a:latin typeface="Codec Pro"/>
              </a:rPr>
              <a:t>Recommended</a:t>
            </a:r>
          </a:p>
        </p:txBody>
      </p:sp>
      <p:sp>
        <p:nvSpPr>
          <p:cNvPr id="89" name="TextBox 89"/>
          <p:cNvSpPr txBox="1"/>
          <p:nvPr/>
        </p:nvSpPr>
        <p:spPr>
          <a:xfrm>
            <a:off x="1070088" y="2928979"/>
            <a:ext cx="917405" cy="708150"/>
          </a:xfrm>
          <a:prstGeom prst="rect">
            <a:avLst/>
          </a:prstGeom>
        </p:spPr>
        <p:txBody>
          <a:bodyPr lIns="0" tIns="0" rIns="0" bIns="0" rtlCol="0" anchor="t">
            <a:spAutoFit/>
          </a:bodyPr>
          <a:lstStyle/>
          <a:p>
            <a:pPr algn="ctr">
              <a:lnSpc>
                <a:spcPts val="1918"/>
              </a:lnSpc>
            </a:pPr>
            <a:r>
              <a:rPr lang="en-US" sz="1370">
                <a:solidFill>
                  <a:srgbClr val="FFFFFF"/>
                </a:solidFill>
                <a:latin typeface="Helvetica World"/>
              </a:rPr>
              <a:t>Stock Trading for Newbies</a:t>
            </a:r>
          </a:p>
        </p:txBody>
      </p:sp>
      <p:sp>
        <p:nvSpPr>
          <p:cNvPr id="90" name="TextBox 90"/>
          <p:cNvSpPr txBox="1"/>
          <p:nvPr/>
        </p:nvSpPr>
        <p:spPr>
          <a:xfrm>
            <a:off x="2348186" y="3155960"/>
            <a:ext cx="355941" cy="214620"/>
          </a:xfrm>
          <a:prstGeom prst="rect">
            <a:avLst/>
          </a:prstGeom>
        </p:spPr>
        <p:txBody>
          <a:bodyPr lIns="0" tIns="0" rIns="0" bIns="0" rtlCol="0" anchor="t">
            <a:spAutoFit/>
          </a:bodyPr>
          <a:lstStyle/>
          <a:p>
            <a:pPr algn="ctr">
              <a:lnSpc>
                <a:spcPts val="1820"/>
              </a:lnSpc>
            </a:pPr>
            <a:r>
              <a:rPr lang="en-US" sz="1300">
                <a:solidFill>
                  <a:srgbClr val="FFFFFF"/>
                </a:solidFill>
                <a:latin typeface="Helvetica World"/>
              </a:rPr>
              <a:t>75%</a:t>
            </a:r>
          </a:p>
        </p:txBody>
      </p:sp>
      <p:sp>
        <p:nvSpPr>
          <p:cNvPr id="91" name="TextBox 91"/>
          <p:cNvSpPr txBox="1"/>
          <p:nvPr/>
        </p:nvSpPr>
        <p:spPr>
          <a:xfrm>
            <a:off x="4885452" y="3155960"/>
            <a:ext cx="355941" cy="214620"/>
          </a:xfrm>
          <a:prstGeom prst="rect">
            <a:avLst/>
          </a:prstGeom>
        </p:spPr>
        <p:txBody>
          <a:bodyPr lIns="0" tIns="0" rIns="0" bIns="0" rtlCol="0" anchor="t">
            <a:spAutoFit/>
          </a:bodyPr>
          <a:lstStyle/>
          <a:p>
            <a:pPr algn="ctr">
              <a:lnSpc>
                <a:spcPts val="1820"/>
              </a:lnSpc>
            </a:pPr>
            <a:r>
              <a:rPr lang="en-US" sz="1300">
                <a:solidFill>
                  <a:srgbClr val="FFFFFF"/>
                </a:solidFill>
                <a:latin typeface="Helvetica World"/>
              </a:rPr>
              <a:t>25%</a:t>
            </a:r>
          </a:p>
        </p:txBody>
      </p:sp>
      <p:sp>
        <p:nvSpPr>
          <p:cNvPr id="92" name="TextBox 92"/>
          <p:cNvSpPr txBox="1"/>
          <p:nvPr/>
        </p:nvSpPr>
        <p:spPr>
          <a:xfrm>
            <a:off x="908386" y="6453404"/>
            <a:ext cx="2093278" cy="318623"/>
          </a:xfrm>
          <a:prstGeom prst="rect">
            <a:avLst/>
          </a:prstGeom>
        </p:spPr>
        <p:txBody>
          <a:bodyPr lIns="0" tIns="0" rIns="0" bIns="0" rtlCol="0" anchor="t">
            <a:spAutoFit/>
          </a:bodyPr>
          <a:lstStyle/>
          <a:p>
            <a:pPr algn="ctr">
              <a:lnSpc>
                <a:spcPts val="2388"/>
              </a:lnSpc>
              <a:spcBef>
                <a:spcPct val="0"/>
              </a:spcBef>
            </a:pPr>
            <a:r>
              <a:rPr lang="en-US" sz="1705" spc="17">
                <a:solidFill>
                  <a:srgbClr val="FFFFFF"/>
                </a:solidFill>
                <a:latin typeface="Codec Pro"/>
              </a:rPr>
              <a:t>Time spent learning</a:t>
            </a:r>
          </a:p>
        </p:txBody>
      </p:sp>
      <p:pic>
        <p:nvPicPr>
          <p:cNvPr id="93" name="Picture 93"/>
          <p:cNvPicPr>
            <a:picLocks noChangeAspect="1"/>
          </p:cNvPicPr>
          <p:nvPr/>
        </p:nvPicPr>
        <p:blipFill>
          <a:blip r:embed="rId39">
            <a:alphaModFix amt="96000"/>
          </a:blip>
          <a:stretch>
            <a:fillRect/>
          </a:stretch>
        </p:blipFill>
        <p:spPr>
          <a:xfrm>
            <a:off x="561698" y="6470773"/>
            <a:ext cx="5287303" cy="3100384"/>
          </a:xfrm>
          <a:prstGeom prst="rect">
            <a:avLst/>
          </a:prstGeom>
        </p:spPr>
      </p:pic>
      <p:sp>
        <p:nvSpPr>
          <p:cNvPr id="94" name="TextBox 94"/>
          <p:cNvSpPr txBox="1"/>
          <p:nvPr/>
        </p:nvSpPr>
        <p:spPr>
          <a:xfrm>
            <a:off x="5856086" y="4271574"/>
            <a:ext cx="6642009" cy="91440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nva Sans Bold"/>
              </a:rPr>
              <a:t>E-LEARNING </a:t>
            </a:r>
          </a:p>
        </p:txBody>
      </p:sp>
      <p:grpSp>
        <p:nvGrpSpPr>
          <p:cNvPr id="95" name="Group 95"/>
          <p:cNvGrpSpPr/>
          <p:nvPr/>
        </p:nvGrpSpPr>
        <p:grpSpPr>
          <a:xfrm>
            <a:off x="12736219" y="82854"/>
            <a:ext cx="5071903" cy="10015143"/>
            <a:chOff x="0" y="0"/>
            <a:chExt cx="6762538" cy="13353524"/>
          </a:xfrm>
        </p:grpSpPr>
        <p:grpSp>
          <p:nvGrpSpPr>
            <p:cNvPr id="96" name="Group 96"/>
            <p:cNvGrpSpPr/>
            <p:nvPr/>
          </p:nvGrpSpPr>
          <p:grpSpPr>
            <a:xfrm>
              <a:off x="0" y="0"/>
              <a:ext cx="6762538" cy="13353524"/>
              <a:chOff x="0" y="0"/>
              <a:chExt cx="3841796" cy="7586133"/>
            </a:xfrm>
          </p:grpSpPr>
          <p:sp>
            <p:nvSpPr>
              <p:cNvPr id="97" name="Freeform 97"/>
              <p:cNvSpPr/>
              <p:nvPr/>
            </p:nvSpPr>
            <p:spPr>
              <a:xfrm>
                <a:off x="0" y="0"/>
                <a:ext cx="3841796" cy="7586133"/>
              </a:xfrm>
              <a:custGeom>
                <a:avLst/>
                <a:gdLst/>
                <a:ahLst/>
                <a:cxnLst/>
                <a:rect l="l" t="t" r="r" b="b"/>
                <a:pathLst>
                  <a:path w="3841796" h="7586133">
                    <a:moveTo>
                      <a:pt x="47469" y="0"/>
                    </a:moveTo>
                    <a:lnTo>
                      <a:pt x="3794327" y="0"/>
                    </a:lnTo>
                    <a:cubicBezTo>
                      <a:pt x="3820543" y="0"/>
                      <a:pt x="3841796" y="21252"/>
                      <a:pt x="3841796" y="47469"/>
                    </a:cubicBezTo>
                    <a:lnTo>
                      <a:pt x="3841796" y="7538665"/>
                    </a:lnTo>
                    <a:cubicBezTo>
                      <a:pt x="3841796" y="7564881"/>
                      <a:pt x="3820543" y="7586133"/>
                      <a:pt x="3794327" y="7586133"/>
                    </a:cubicBezTo>
                    <a:lnTo>
                      <a:pt x="47469" y="7586133"/>
                    </a:lnTo>
                    <a:cubicBezTo>
                      <a:pt x="21252" y="7586133"/>
                      <a:pt x="0" y="7564881"/>
                      <a:pt x="0" y="7538665"/>
                    </a:cubicBezTo>
                    <a:lnTo>
                      <a:pt x="0" y="47469"/>
                    </a:lnTo>
                    <a:cubicBezTo>
                      <a:pt x="0" y="21252"/>
                      <a:pt x="21252" y="0"/>
                      <a:pt x="47469" y="0"/>
                    </a:cubicBezTo>
                    <a:close/>
                  </a:path>
                </a:pathLst>
              </a:custGeom>
              <a:solidFill>
                <a:srgbClr val="000000"/>
              </a:solidFill>
              <a:ln w="114300" cap="rnd">
                <a:solidFill>
                  <a:srgbClr val="2E2E2E"/>
                </a:solidFill>
                <a:prstDash val="solid"/>
                <a:round/>
              </a:ln>
            </p:spPr>
            <p:txBody>
              <a:bodyPr/>
              <a:lstStyle/>
              <a:p>
                <a:endParaRPr lang="en-US"/>
              </a:p>
            </p:txBody>
          </p:sp>
          <p:sp>
            <p:nvSpPr>
              <p:cNvPr id="98" name="TextBox 98"/>
              <p:cNvSpPr txBox="1"/>
              <p:nvPr/>
            </p:nvSpPr>
            <p:spPr>
              <a:xfrm>
                <a:off x="0" y="-9525"/>
                <a:ext cx="3841796" cy="7595658"/>
              </a:xfrm>
              <a:prstGeom prst="rect">
                <a:avLst/>
              </a:prstGeom>
            </p:spPr>
            <p:txBody>
              <a:bodyPr lIns="50800" tIns="50800" rIns="50800" bIns="50800" rtlCol="0" anchor="ctr"/>
              <a:lstStyle/>
              <a:p>
                <a:pPr algn="ctr">
                  <a:lnSpc>
                    <a:spcPts val="1181"/>
                  </a:lnSpc>
                </a:pPr>
                <a:endParaRPr/>
              </a:p>
            </p:txBody>
          </p:sp>
        </p:grpSp>
        <p:sp>
          <p:nvSpPr>
            <p:cNvPr id="99" name="Freeform 99"/>
            <p:cNvSpPr/>
            <p:nvPr/>
          </p:nvSpPr>
          <p:spPr>
            <a:xfrm>
              <a:off x="6004259" y="332649"/>
              <a:ext cx="363645" cy="363645"/>
            </a:xfrm>
            <a:custGeom>
              <a:avLst/>
              <a:gdLst/>
              <a:ahLst/>
              <a:cxnLst/>
              <a:rect l="l" t="t" r="r" b="b"/>
              <a:pathLst>
                <a:path w="363645" h="363645">
                  <a:moveTo>
                    <a:pt x="0" y="0"/>
                  </a:moveTo>
                  <a:lnTo>
                    <a:pt x="363646" y="0"/>
                  </a:lnTo>
                  <a:lnTo>
                    <a:pt x="363646" y="363645"/>
                  </a:lnTo>
                  <a:lnTo>
                    <a:pt x="0" y="36364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00" name="Freeform 100"/>
            <p:cNvSpPr/>
            <p:nvPr/>
          </p:nvSpPr>
          <p:spPr>
            <a:xfrm>
              <a:off x="5495876" y="373186"/>
              <a:ext cx="353213" cy="282570"/>
            </a:xfrm>
            <a:custGeom>
              <a:avLst/>
              <a:gdLst/>
              <a:ahLst/>
              <a:cxnLst/>
              <a:rect l="l" t="t" r="r" b="b"/>
              <a:pathLst>
                <a:path w="353213" h="282570">
                  <a:moveTo>
                    <a:pt x="0" y="0"/>
                  </a:moveTo>
                  <a:lnTo>
                    <a:pt x="353212" y="0"/>
                  </a:lnTo>
                  <a:lnTo>
                    <a:pt x="353212" y="282570"/>
                  </a:lnTo>
                  <a:lnTo>
                    <a:pt x="0" y="28257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01" name="Freeform 101"/>
            <p:cNvSpPr/>
            <p:nvPr/>
          </p:nvSpPr>
          <p:spPr>
            <a:xfrm>
              <a:off x="4767056" y="373186"/>
              <a:ext cx="808378" cy="327721"/>
            </a:xfrm>
            <a:custGeom>
              <a:avLst/>
              <a:gdLst/>
              <a:ahLst/>
              <a:cxnLst/>
              <a:rect l="l" t="t" r="r" b="b"/>
              <a:pathLst>
                <a:path w="808378" h="327721">
                  <a:moveTo>
                    <a:pt x="0" y="0"/>
                  </a:moveTo>
                  <a:lnTo>
                    <a:pt x="808378" y="0"/>
                  </a:lnTo>
                  <a:lnTo>
                    <a:pt x="808378" y="327721"/>
                  </a:lnTo>
                  <a:lnTo>
                    <a:pt x="0" y="327721"/>
                  </a:lnTo>
                  <a:lnTo>
                    <a:pt x="0" y="0"/>
                  </a:lnTo>
                  <a:close/>
                </a:path>
              </a:pathLst>
            </a:custGeom>
            <a:blipFill>
              <a:blip r:embed="rId22"/>
              <a:stretch>
                <a:fillRect/>
              </a:stretch>
            </a:blipFill>
          </p:spPr>
          <p:txBody>
            <a:bodyPr/>
            <a:lstStyle/>
            <a:p>
              <a:endParaRPr lang="en-US"/>
            </a:p>
          </p:txBody>
        </p:sp>
        <p:grpSp>
          <p:nvGrpSpPr>
            <p:cNvPr id="102" name="Group 102"/>
            <p:cNvGrpSpPr/>
            <p:nvPr/>
          </p:nvGrpSpPr>
          <p:grpSpPr>
            <a:xfrm>
              <a:off x="2368121" y="227677"/>
              <a:ext cx="1945891" cy="527832"/>
              <a:chOff x="0" y="0"/>
              <a:chExt cx="1498223" cy="406400"/>
            </a:xfrm>
          </p:grpSpPr>
          <p:sp>
            <p:nvSpPr>
              <p:cNvPr id="103" name="Freeform 103"/>
              <p:cNvSpPr/>
              <p:nvPr/>
            </p:nvSpPr>
            <p:spPr>
              <a:xfrm>
                <a:off x="0" y="0"/>
                <a:ext cx="1498223" cy="406400"/>
              </a:xfrm>
              <a:custGeom>
                <a:avLst/>
                <a:gdLst/>
                <a:ahLst/>
                <a:cxnLst/>
                <a:rect l="l" t="t" r="r" b="b"/>
                <a:pathLst>
                  <a:path w="1498223" h="406400">
                    <a:moveTo>
                      <a:pt x="1295023" y="0"/>
                    </a:moveTo>
                    <a:cubicBezTo>
                      <a:pt x="1407247" y="0"/>
                      <a:pt x="1498223" y="90976"/>
                      <a:pt x="1498223" y="203200"/>
                    </a:cubicBezTo>
                    <a:cubicBezTo>
                      <a:pt x="1498223" y="315424"/>
                      <a:pt x="1407247" y="406400"/>
                      <a:pt x="1295023" y="406400"/>
                    </a:cubicBezTo>
                    <a:lnTo>
                      <a:pt x="203200" y="406400"/>
                    </a:lnTo>
                    <a:cubicBezTo>
                      <a:pt x="90976" y="406400"/>
                      <a:pt x="0" y="315424"/>
                      <a:pt x="0" y="203200"/>
                    </a:cubicBezTo>
                    <a:cubicBezTo>
                      <a:pt x="0" y="90976"/>
                      <a:pt x="90976" y="0"/>
                      <a:pt x="203200" y="0"/>
                    </a:cubicBezTo>
                    <a:lnTo>
                      <a:pt x="1295023" y="0"/>
                    </a:lnTo>
                    <a:close/>
                  </a:path>
                </a:pathLst>
              </a:custGeom>
              <a:solidFill>
                <a:srgbClr val="000000"/>
              </a:solidFill>
              <a:ln w="38100" cap="rnd">
                <a:solidFill>
                  <a:srgbClr val="221C19"/>
                </a:solidFill>
                <a:prstDash val="solid"/>
                <a:round/>
              </a:ln>
            </p:spPr>
            <p:txBody>
              <a:bodyPr/>
              <a:lstStyle/>
              <a:p>
                <a:endParaRPr lang="en-US"/>
              </a:p>
            </p:txBody>
          </p:sp>
          <p:sp>
            <p:nvSpPr>
              <p:cNvPr id="104" name="TextBox 104"/>
              <p:cNvSpPr txBox="1"/>
              <p:nvPr/>
            </p:nvSpPr>
            <p:spPr>
              <a:xfrm>
                <a:off x="0" y="-19050"/>
                <a:ext cx="1498223" cy="425450"/>
              </a:xfrm>
              <a:prstGeom prst="rect">
                <a:avLst/>
              </a:prstGeom>
            </p:spPr>
            <p:txBody>
              <a:bodyPr lIns="37483" tIns="37483" rIns="37483" bIns="37483" rtlCol="0" anchor="ctr"/>
              <a:lstStyle/>
              <a:p>
                <a:pPr algn="ctr">
                  <a:lnSpc>
                    <a:spcPts val="1012"/>
                  </a:lnSpc>
                </a:pPr>
                <a:endParaRPr/>
              </a:p>
            </p:txBody>
          </p:sp>
        </p:grpSp>
        <p:sp>
          <p:nvSpPr>
            <p:cNvPr id="105" name="Freeform 105"/>
            <p:cNvSpPr/>
            <p:nvPr/>
          </p:nvSpPr>
          <p:spPr>
            <a:xfrm rot="-30000">
              <a:off x="3771287" y="304045"/>
              <a:ext cx="357815" cy="357815"/>
            </a:xfrm>
            <a:custGeom>
              <a:avLst/>
              <a:gdLst/>
              <a:ahLst/>
              <a:cxnLst/>
              <a:rect l="l" t="t" r="r" b="b"/>
              <a:pathLst>
                <a:path w="357815" h="357815">
                  <a:moveTo>
                    <a:pt x="3096" y="0"/>
                  </a:moveTo>
                  <a:lnTo>
                    <a:pt x="357816" y="3096"/>
                  </a:lnTo>
                  <a:lnTo>
                    <a:pt x="354720" y="357816"/>
                  </a:lnTo>
                  <a:lnTo>
                    <a:pt x="0" y="354720"/>
                  </a:lnTo>
                  <a:lnTo>
                    <a:pt x="3096" y="0"/>
                  </a:lnTo>
                  <a:close/>
                </a:path>
              </a:pathLst>
            </a:custGeom>
            <a:blipFill>
              <a:blip r:embed="rId38">
                <a:alphaModFix amt="76000"/>
              </a:blip>
              <a:stretch>
                <a:fillRect l="-68905" t="-65310" r="-65086" b="-68681"/>
              </a:stretch>
            </a:blipFill>
            <a:ln w="85725" cap="rnd">
              <a:solidFill>
                <a:srgbClr val="000000">
                  <a:alpha val="75686"/>
                </a:srgbClr>
              </a:solidFill>
              <a:prstDash val="solid"/>
              <a:round/>
            </a:ln>
          </p:spPr>
          <p:txBody>
            <a:bodyPr/>
            <a:lstStyle/>
            <a:p>
              <a:endParaRPr lang="en-US"/>
            </a:p>
          </p:txBody>
        </p:sp>
        <p:sp>
          <p:nvSpPr>
            <p:cNvPr id="106" name="TextBox 106"/>
            <p:cNvSpPr txBox="1"/>
            <p:nvPr/>
          </p:nvSpPr>
          <p:spPr>
            <a:xfrm>
              <a:off x="350746" y="327475"/>
              <a:ext cx="746538" cy="336576"/>
            </a:xfrm>
            <a:prstGeom prst="rect">
              <a:avLst/>
            </a:prstGeom>
          </p:spPr>
          <p:txBody>
            <a:bodyPr lIns="0" tIns="0" rIns="0" bIns="0" rtlCol="0" anchor="t">
              <a:spAutoFit/>
            </a:bodyPr>
            <a:lstStyle/>
            <a:p>
              <a:pPr algn="ctr">
                <a:lnSpc>
                  <a:spcPts val="1941"/>
                </a:lnSpc>
              </a:pPr>
              <a:r>
                <a:rPr lang="en-US" sz="1386">
                  <a:solidFill>
                    <a:srgbClr val="FFFFFF"/>
                  </a:solidFill>
                  <a:latin typeface="Helvetica World Bold"/>
                </a:rPr>
                <a:t>9:41</a:t>
              </a:r>
            </a:p>
          </p:txBody>
        </p:sp>
      </p:grpSp>
      <p:grpSp>
        <p:nvGrpSpPr>
          <p:cNvPr id="107" name="Group 107"/>
          <p:cNvGrpSpPr/>
          <p:nvPr/>
        </p:nvGrpSpPr>
        <p:grpSpPr>
          <a:xfrm>
            <a:off x="13227522" y="1732019"/>
            <a:ext cx="4158230" cy="1905109"/>
            <a:chOff x="0" y="0"/>
            <a:chExt cx="3538335" cy="1621102"/>
          </a:xfrm>
        </p:grpSpPr>
        <p:sp>
          <p:nvSpPr>
            <p:cNvPr id="108" name="Freeform 108"/>
            <p:cNvSpPr/>
            <p:nvPr/>
          </p:nvSpPr>
          <p:spPr>
            <a:xfrm>
              <a:off x="0" y="0"/>
              <a:ext cx="3538334" cy="1621102"/>
            </a:xfrm>
            <a:custGeom>
              <a:avLst/>
              <a:gdLst/>
              <a:ahLst/>
              <a:cxnLst/>
              <a:rect l="l" t="t" r="r" b="b"/>
              <a:pathLst>
                <a:path w="3538334" h="1621102">
                  <a:moveTo>
                    <a:pt x="98677" y="0"/>
                  </a:moveTo>
                  <a:lnTo>
                    <a:pt x="3439657" y="0"/>
                  </a:lnTo>
                  <a:cubicBezTo>
                    <a:pt x="3494155" y="0"/>
                    <a:pt x="3538334" y="44179"/>
                    <a:pt x="3538334" y="98677"/>
                  </a:cubicBezTo>
                  <a:lnTo>
                    <a:pt x="3538334" y="1522425"/>
                  </a:lnTo>
                  <a:cubicBezTo>
                    <a:pt x="3538334" y="1576923"/>
                    <a:pt x="3494155" y="1621102"/>
                    <a:pt x="3439657" y="1621102"/>
                  </a:cubicBezTo>
                  <a:lnTo>
                    <a:pt x="98677" y="1621102"/>
                  </a:lnTo>
                  <a:cubicBezTo>
                    <a:pt x="44179" y="1621102"/>
                    <a:pt x="0" y="1576923"/>
                    <a:pt x="0" y="1522425"/>
                  </a:cubicBezTo>
                  <a:lnTo>
                    <a:pt x="0" y="98677"/>
                  </a:lnTo>
                  <a:cubicBezTo>
                    <a:pt x="0" y="44179"/>
                    <a:pt x="44179" y="0"/>
                    <a:pt x="98677" y="0"/>
                  </a:cubicBezTo>
                  <a:close/>
                </a:path>
              </a:pathLst>
            </a:custGeom>
            <a:solidFill>
              <a:srgbClr val="494547"/>
            </a:solidFill>
          </p:spPr>
          <p:txBody>
            <a:bodyPr/>
            <a:lstStyle/>
            <a:p>
              <a:endParaRPr lang="en-US"/>
            </a:p>
          </p:txBody>
        </p:sp>
        <p:sp>
          <p:nvSpPr>
            <p:cNvPr id="109" name="TextBox 109"/>
            <p:cNvSpPr txBox="1"/>
            <p:nvPr/>
          </p:nvSpPr>
          <p:spPr>
            <a:xfrm>
              <a:off x="0" y="-9525"/>
              <a:ext cx="3538335" cy="1630627"/>
            </a:xfrm>
            <a:prstGeom prst="rect">
              <a:avLst/>
            </a:prstGeom>
          </p:spPr>
          <p:txBody>
            <a:bodyPr lIns="27644" tIns="27644" rIns="27644" bIns="27644" rtlCol="0" anchor="ctr"/>
            <a:lstStyle/>
            <a:p>
              <a:pPr algn="ctr">
                <a:lnSpc>
                  <a:spcPts val="1181"/>
                </a:lnSpc>
              </a:pPr>
              <a:endParaRPr/>
            </a:p>
          </p:txBody>
        </p:sp>
      </p:grpSp>
      <p:sp>
        <p:nvSpPr>
          <p:cNvPr id="110" name="Freeform 110"/>
          <p:cNvSpPr/>
          <p:nvPr/>
        </p:nvSpPr>
        <p:spPr>
          <a:xfrm>
            <a:off x="15009877" y="2379897"/>
            <a:ext cx="586086" cy="586086"/>
          </a:xfrm>
          <a:custGeom>
            <a:avLst/>
            <a:gdLst/>
            <a:ahLst/>
            <a:cxnLst/>
            <a:rect l="l" t="t" r="r" b="b"/>
            <a:pathLst>
              <a:path w="586086" h="586086">
                <a:moveTo>
                  <a:pt x="0" y="0"/>
                </a:moveTo>
                <a:lnTo>
                  <a:pt x="586086" y="0"/>
                </a:lnTo>
                <a:lnTo>
                  <a:pt x="586086" y="586086"/>
                </a:lnTo>
                <a:lnTo>
                  <a:pt x="0" y="58608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sp>
        <p:nvSpPr>
          <p:cNvPr id="111" name="Freeform 111"/>
          <p:cNvSpPr/>
          <p:nvPr/>
        </p:nvSpPr>
        <p:spPr>
          <a:xfrm>
            <a:off x="13045611" y="981144"/>
            <a:ext cx="363824" cy="363824"/>
          </a:xfrm>
          <a:custGeom>
            <a:avLst/>
            <a:gdLst/>
            <a:ahLst/>
            <a:cxnLst/>
            <a:rect l="l" t="t" r="r" b="b"/>
            <a:pathLst>
              <a:path w="363824" h="363824">
                <a:moveTo>
                  <a:pt x="0" y="0"/>
                </a:moveTo>
                <a:lnTo>
                  <a:pt x="363823" y="0"/>
                </a:lnTo>
                <a:lnTo>
                  <a:pt x="363823" y="363824"/>
                </a:lnTo>
                <a:lnTo>
                  <a:pt x="0" y="363824"/>
                </a:lnTo>
                <a:lnTo>
                  <a:pt x="0" y="0"/>
                </a:lnTo>
                <a:close/>
              </a:path>
            </a:pathLst>
          </a:custGeom>
          <a:blipFill>
            <a:blip r:embed="rId42"/>
            <a:stretch>
              <a:fillRect/>
            </a:stretch>
          </a:blipFill>
        </p:spPr>
        <p:txBody>
          <a:bodyPr/>
          <a:lstStyle/>
          <a:p>
            <a:endParaRPr lang="en-US"/>
          </a:p>
        </p:txBody>
      </p:sp>
      <p:grpSp>
        <p:nvGrpSpPr>
          <p:cNvPr id="112" name="Group 112"/>
          <p:cNvGrpSpPr/>
          <p:nvPr/>
        </p:nvGrpSpPr>
        <p:grpSpPr>
          <a:xfrm>
            <a:off x="12730461" y="9344896"/>
            <a:ext cx="5000224" cy="543206"/>
            <a:chOff x="0" y="0"/>
            <a:chExt cx="6666965" cy="724275"/>
          </a:xfrm>
        </p:grpSpPr>
        <p:sp>
          <p:nvSpPr>
            <p:cNvPr id="113" name="AutoShape 113"/>
            <p:cNvSpPr/>
            <p:nvPr/>
          </p:nvSpPr>
          <p:spPr>
            <a:xfrm>
              <a:off x="0" y="14602"/>
              <a:ext cx="6666965" cy="0"/>
            </a:xfrm>
            <a:prstGeom prst="line">
              <a:avLst/>
            </a:prstGeom>
            <a:ln w="29205" cap="flat">
              <a:solidFill>
                <a:srgbClr val="8F8E8E"/>
              </a:solidFill>
              <a:prstDash val="solid"/>
              <a:headEnd type="none" w="sm" len="sm"/>
              <a:tailEnd type="none" w="sm" len="sm"/>
            </a:ln>
          </p:spPr>
          <p:txBody>
            <a:bodyPr/>
            <a:lstStyle/>
            <a:p>
              <a:endParaRPr lang="en-US"/>
            </a:p>
          </p:txBody>
        </p:sp>
        <p:sp>
          <p:nvSpPr>
            <p:cNvPr id="114" name="Freeform 114"/>
            <p:cNvSpPr/>
            <p:nvPr/>
          </p:nvSpPr>
          <p:spPr>
            <a:xfrm>
              <a:off x="420368" y="292046"/>
              <a:ext cx="432228" cy="432228"/>
            </a:xfrm>
            <a:custGeom>
              <a:avLst/>
              <a:gdLst/>
              <a:ahLst/>
              <a:cxnLst/>
              <a:rect l="l" t="t" r="r" b="b"/>
              <a:pathLst>
                <a:path w="432228" h="432228">
                  <a:moveTo>
                    <a:pt x="0" y="0"/>
                  </a:moveTo>
                  <a:lnTo>
                    <a:pt x="432229" y="0"/>
                  </a:lnTo>
                  <a:lnTo>
                    <a:pt x="432229" y="432229"/>
                  </a:lnTo>
                  <a:lnTo>
                    <a:pt x="0" y="4322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5" name="Freeform 115"/>
            <p:cNvSpPr/>
            <p:nvPr/>
          </p:nvSpPr>
          <p:spPr>
            <a:xfrm rot="-964666">
              <a:off x="1466115" y="242914"/>
              <a:ext cx="430203" cy="430203"/>
            </a:xfrm>
            <a:custGeom>
              <a:avLst/>
              <a:gdLst/>
              <a:ahLst/>
              <a:cxnLst/>
              <a:rect l="l" t="t" r="r" b="b"/>
              <a:pathLst>
                <a:path w="430203" h="430203">
                  <a:moveTo>
                    <a:pt x="0" y="0"/>
                  </a:moveTo>
                  <a:lnTo>
                    <a:pt x="430204" y="0"/>
                  </a:lnTo>
                  <a:lnTo>
                    <a:pt x="430204" y="430203"/>
                  </a:lnTo>
                  <a:lnTo>
                    <a:pt x="0" y="4302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6" name="Freeform 116"/>
            <p:cNvSpPr/>
            <p:nvPr/>
          </p:nvSpPr>
          <p:spPr>
            <a:xfrm>
              <a:off x="2509665" y="233637"/>
              <a:ext cx="490638" cy="490638"/>
            </a:xfrm>
            <a:custGeom>
              <a:avLst/>
              <a:gdLst/>
              <a:ahLst/>
              <a:cxnLst/>
              <a:rect l="l" t="t" r="r" b="b"/>
              <a:pathLst>
                <a:path w="490638" h="490638">
                  <a:moveTo>
                    <a:pt x="0" y="0"/>
                  </a:moveTo>
                  <a:lnTo>
                    <a:pt x="490638" y="0"/>
                  </a:lnTo>
                  <a:lnTo>
                    <a:pt x="490638" y="490638"/>
                  </a:lnTo>
                  <a:lnTo>
                    <a:pt x="0" y="4906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7" name="Freeform 117"/>
            <p:cNvSpPr/>
            <p:nvPr/>
          </p:nvSpPr>
          <p:spPr>
            <a:xfrm>
              <a:off x="4573472" y="216791"/>
              <a:ext cx="507484" cy="507484"/>
            </a:xfrm>
            <a:custGeom>
              <a:avLst/>
              <a:gdLst/>
              <a:ahLst/>
              <a:cxnLst/>
              <a:rect l="l" t="t" r="r" b="b"/>
              <a:pathLst>
                <a:path w="507484" h="507484">
                  <a:moveTo>
                    <a:pt x="0" y="0"/>
                  </a:moveTo>
                  <a:lnTo>
                    <a:pt x="507484" y="0"/>
                  </a:lnTo>
                  <a:lnTo>
                    <a:pt x="507484" y="507484"/>
                  </a:lnTo>
                  <a:lnTo>
                    <a:pt x="0" y="5074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8" name="Freeform 118"/>
            <p:cNvSpPr/>
            <p:nvPr/>
          </p:nvSpPr>
          <p:spPr>
            <a:xfrm>
              <a:off x="5560381" y="233637"/>
              <a:ext cx="432228" cy="432228"/>
            </a:xfrm>
            <a:custGeom>
              <a:avLst/>
              <a:gdLst/>
              <a:ahLst/>
              <a:cxnLst/>
              <a:rect l="l" t="t" r="r" b="b"/>
              <a:pathLst>
                <a:path w="432228" h="432228">
                  <a:moveTo>
                    <a:pt x="0" y="0"/>
                  </a:moveTo>
                  <a:lnTo>
                    <a:pt x="432229" y="0"/>
                  </a:lnTo>
                  <a:lnTo>
                    <a:pt x="432229" y="432228"/>
                  </a:lnTo>
                  <a:lnTo>
                    <a:pt x="0" y="4322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119" name="Freeform 119"/>
          <p:cNvSpPr/>
          <p:nvPr/>
        </p:nvSpPr>
        <p:spPr>
          <a:xfrm>
            <a:off x="15439046" y="9532082"/>
            <a:ext cx="313832" cy="313832"/>
          </a:xfrm>
          <a:custGeom>
            <a:avLst/>
            <a:gdLst/>
            <a:ahLst/>
            <a:cxnLst/>
            <a:rect l="l" t="t" r="r" b="b"/>
            <a:pathLst>
              <a:path w="313832" h="313832">
                <a:moveTo>
                  <a:pt x="0" y="0"/>
                </a:moveTo>
                <a:lnTo>
                  <a:pt x="313833" y="0"/>
                </a:lnTo>
                <a:lnTo>
                  <a:pt x="313833" y="313832"/>
                </a:lnTo>
                <a:lnTo>
                  <a:pt x="0" y="313832"/>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sp>
        <p:nvSpPr>
          <p:cNvPr id="120" name="AutoShape 120"/>
          <p:cNvSpPr/>
          <p:nvPr/>
        </p:nvSpPr>
        <p:spPr>
          <a:xfrm>
            <a:off x="12730461" y="4239251"/>
            <a:ext cx="5001128" cy="0"/>
          </a:xfrm>
          <a:prstGeom prst="line">
            <a:avLst/>
          </a:prstGeom>
          <a:ln w="19050" cap="flat">
            <a:solidFill>
              <a:srgbClr val="8F8E8E"/>
            </a:solidFill>
            <a:prstDash val="solid"/>
            <a:headEnd type="none" w="sm" len="sm"/>
            <a:tailEnd type="none" w="sm" len="sm"/>
          </a:ln>
        </p:spPr>
        <p:txBody>
          <a:bodyPr/>
          <a:lstStyle/>
          <a:p>
            <a:endParaRPr lang="en-US"/>
          </a:p>
        </p:txBody>
      </p:sp>
      <p:sp>
        <p:nvSpPr>
          <p:cNvPr id="121" name="Freeform 121"/>
          <p:cNvSpPr/>
          <p:nvPr/>
        </p:nvSpPr>
        <p:spPr>
          <a:xfrm rot="-2259646">
            <a:off x="13770121" y="2768036"/>
            <a:ext cx="602386" cy="602386"/>
          </a:xfrm>
          <a:custGeom>
            <a:avLst/>
            <a:gdLst/>
            <a:ahLst/>
            <a:cxnLst/>
            <a:rect l="l" t="t" r="r" b="b"/>
            <a:pathLst>
              <a:path w="602386" h="602386">
                <a:moveTo>
                  <a:pt x="0" y="0"/>
                </a:moveTo>
                <a:lnTo>
                  <a:pt x="602386" y="0"/>
                </a:lnTo>
                <a:lnTo>
                  <a:pt x="602386" y="602385"/>
                </a:lnTo>
                <a:lnTo>
                  <a:pt x="0" y="602385"/>
                </a:lnTo>
                <a:lnTo>
                  <a:pt x="0" y="0"/>
                </a:lnTo>
                <a:close/>
              </a:path>
            </a:pathLst>
          </a:custGeom>
          <a:blipFill>
            <a:blip r:embed="rId43">
              <a:alphaModFix amt="29000"/>
            </a:blip>
            <a:stretch>
              <a:fillRect/>
            </a:stretch>
          </a:blipFill>
        </p:spPr>
        <p:txBody>
          <a:bodyPr/>
          <a:lstStyle/>
          <a:p>
            <a:endParaRPr lang="en-US"/>
          </a:p>
        </p:txBody>
      </p:sp>
      <p:sp>
        <p:nvSpPr>
          <p:cNvPr id="122" name="Freeform 122"/>
          <p:cNvSpPr/>
          <p:nvPr/>
        </p:nvSpPr>
        <p:spPr>
          <a:xfrm>
            <a:off x="16010469" y="2246230"/>
            <a:ext cx="810732" cy="810732"/>
          </a:xfrm>
          <a:custGeom>
            <a:avLst/>
            <a:gdLst/>
            <a:ahLst/>
            <a:cxnLst/>
            <a:rect l="l" t="t" r="r" b="b"/>
            <a:pathLst>
              <a:path w="810732" h="810732">
                <a:moveTo>
                  <a:pt x="0" y="0"/>
                </a:moveTo>
                <a:lnTo>
                  <a:pt x="810732" y="0"/>
                </a:lnTo>
                <a:lnTo>
                  <a:pt x="810732" y="810733"/>
                </a:lnTo>
                <a:lnTo>
                  <a:pt x="0" y="810733"/>
                </a:lnTo>
                <a:lnTo>
                  <a:pt x="0" y="0"/>
                </a:lnTo>
                <a:close/>
              </a:path>
            </a:pathLst>
          </a:custGeom>
          <a:blipFill>
            <a:blip r:embed="rId44">
              <a:alphaModFix amt="29000"/>
            </a:blip>
            <a:stretch>
              <a:fillRect/>
            </a:stretch>
          </a:blipFill>
        </p:spPr>
        <p:txBody>
          <a:bodyPr/>
          <a:lstStyle/>
          <a:p>
            <a:endParaRPr lang="en-US"/>
          </a:p>
        </p:txBody>
      </p:sp>
      <p:sp>
        <p:nvSpPr>
          <p:cNvPr id="123" name="TextBox 123"/>
          <p:cNvSpPr txBox="1"/>
          <p:nvPr/>
        </p:nvSpPr>
        <p:spPr>
          <a:xfrm>
            <a:off x="13570228" y="967384"/>
            <a:ext cx="3510518" cy="377583"/>
          </a:xfrm>
          <a:prstGeom prst="rect">
            <a:avLst/>
          </a:prstGeom>
        </p:spPr>
        <p:txBody>
          <a:bodyPr lIns="0" tIns="0" rIns="0" bIns="0" rtlCol="0" anchor="t">
            <a:spAutoFit/>
          </a:bodyPr>
          <a:lstStyle/>
          <a:p>
            <a:pPr algn="ctr">
              <a:lnSpc>
                <a:spcPts val="3071"/>
              </a:lnSpc>
            </a:pPr>
            <a:r>
              <a:rPr lang="en-US" sz="2194">
                <a:solidFill>
                  <a:srgbClr val="FFFFFF"/>
                </a:solidFill>
                <a:latin typeface="Helvetica World"/>
              </a:rPr>
              <a:t>Stock Trading for Newbies</a:t>
            </a:r>
          </a:p>
        </p:txBody>
      </p:sp>
      <p:sp>
        <p:nvSpPr>
          <p:cNvPr id="124" name="TextBox 124"/>
          <p:cNvSpPr txBox="1"/>
          <p:nvPr/>
        </p:nvSpPr>
        <p:spPr>
          <a:xfrm>
            <a:off x="12926250" y="4502250"/>
            <a:ext cx="3510518" cy="325816"/>
          </a:xfrm>
          <a:prstGeom prst="rect">
            <a:avLst/>
          </a:prstGeom>
        </p:spPr>
        <p:txBody>
          <a:bodyPr lIns="0" tIns="0" rIns="0" bIns="0" rtlCol="0" anchor="t">
            <a:spAutoFit/>
          </a:bodyPr>
          <a:lstStyle/>
          <a:p>
            <a:pPr marL="411256" lvl="1" indent="-205628">
              <a:lnSpc>
                <a:spcPts val="2666"/>
              </a:lnSpc>
              <a:buFont typeface="Arial"/>
              <a:buChar char="•"/>
            </a:pPr>
            <a:r>
              <a:rPr lang="en-US" sz="1904">
                <a:solidFill>
                  <a:srgbClr val="FFFFFF"/>
                </a:solidFill>
                <a:latin typeface="Helvetica World"/>
              </a:rPr>
              <a:t>Introduction</a:t>
            </a:r>
          </a:p>
        </p:txBody>
      </p:sp>
      <p:sp>
        <p:nvSpPr>
          <p:cNvPr id="125" name="TextBox 125"/>
          <p:cNvSpPr txBox="1"/>
          <p:nvPr/>
        </p:nvSpPr>
        <p:spPr>
          <a:xfrm>
            <a:off x="13310683" y="3874591"/>
            <a:ext cx="760631" cy="273921"/>
          </a:xfrm>
          <a:prstGeom prst="rect">
            <a:avLst/>
          </a:prstGeom>
        </p:spPr>
        <p:txBody>
          <a:bodyPr lIns="0" tIns="0" rIns="0" bIns="0" rtlCol="0" anchor="t">
            <a:spAutoFit/>
          </a:bodyPr>
          <a:lstStyle/>
          <a:p>
            <a:pPr algn="ctr">
              <a:lnSpc>
                <a:spcPts val="2186"/>
              </a:lnSpc>
            </a:pPr>
            <a:r>
              <a:rPr lang="en-US" sz="1561">
                <a:solidFill>
                  <a:srgbClr val="FFFFFF"/>
                </a:solidFill>
                <a:latin typeface="Arimo"/>
              </a:rPr>
              <a:t>Lectures</a:t>
            </a:r>
          </a:p>
        </p:txBody>
      </p:sp>
      <p:sp>
        <p:nvSpPr>
          <p:cNvPr id="126" name="TextBox 126"/>
          <p:cNvSpPr txBox="1"/>
          <p:nvPr/>
        </p:nvSpPr>
        <p:spPr>
          <a:xfrm>
            <a:off x="14962287" y="3874591"/>
            <a:ext cx="518015" cy="273921"/>
          </a:xfrm>
          <a:prstGeom prst="rect">
            <a:avLst/>
          </a:prstGeom>
        </p:spPr>
        <p:txBody>
          <a:bodyPr lIns="0" tIns="0" rIns="0" bIns="0" rtlCol="0" anchor="t">
            <a:spAutoFit/>
          </a:bodyPr>
          <a:lstStyle/>
          <a:p>
            <a:pPr algn="ctr">
              <a:lnSpc>
                <a:spcPts val="2186"/>
              </a:lnSpc>
            </a:pPr>
            <a:r>
              <a:rPr lang="en-US" sz="1561">
                <a:solidFill>
                  <a:srgbClr val="8F8E8E"/>
                </a:solidFill>
                <a:latin typeface="Arimo"/>
              </a:rPr>
              <a:t>Notes</a:t>
            </a:r>
          </a:p>
        </p:txBody>
      </p:sp>
      <p:sp>
        <p:nvSpPr>
          <p:cNvPr id="127" name="TextBox 127"/>
          <p:cNvSpPr txBox="1"/>
          <p:nvPr/>
        </p:nvSpPr>
        <p:spPr>
          <a:xfrm>
            <a:off x="16331410" y="3874591"/>
            <a:ext cx="749336" cy="273921"/>
          </a:xfrm>
          <a:prstGeom prst="rect">
            <a:avLst/>
          </a:prstGeom>
        </p:spPr>
        <p:txBody>
          <a:bodyPr lIns="0" tIns="0" rIns="0" bIns="0" rtlCol="0" anchor="t">
            <a:spAutoFit/>
          </a:bodyPr>
          <a:lstStyle/>
          <a:p>
            <a:pPr algn="ctr">
              <a:lnSpc>
                <a:spcPts val="2186"/>
              </a:lnSpc>
            </a:pPr>
            <a:r>
              <a:rPr lang="en-US" sz="1561">
                <a:solidFill>
                  <a:srgbClr val="8F8E8E"/>
                </a:solidFill>
                <a:latin typeface="Arimo"/>
              </a:rPr>
              <a:t>Reviews</a:t>
            </a:r>
          </a:p>
        </p:txBody>
      </p:sp>
      <p:sp>
        <p:nvSpPr>
          <p:cNvPr id="128" name="TextBox 128"/>
          <p:cNvSpPr txBox="1"/>
          <p:nvPr/>
        </p:nvSpPr>
        <p:spPr>
          <a:xfrm>
            <a:off x="13087113" y="5587001"/>
            <a:ext cx="3510518" cy="325816"/>
          </a:xfrm>
          <a:prstGeom prst="rect">
            <a:avLst/>
          </a:prstGeom>
        </p:spPr>
        <p:txBody>
          <a:bodyPr lIns="0" tIns="0" rIns="0" bIns="0" rtlCol="0" anchor="t">
            <a:spAutoFit/>
          </a:bodyPr>
          <a:lstStyle/>
          <a:p>
            <a:pPr>
              <a:lnSpc>
                <a:spcPts val="2666"/>
              </a:lnSpc>
            </a:pPr>
            <a:r>
              <a:rPr lang="en-US" sz="1904">
                <a:solidFill>
                  <a:srgbClr val="FFFFFF"/>
                </a:solidFill>
                <a:latin typeface="Helvetica World"/>
              </a:rPr>
              <a:t>2. Discover resources</a:t>
            </a:r>
          </a:p>
        </p:txBody>
      </p:sp>
      <p:sp>
        <p:nvSpPr>
          <p:cNvPr id="129" name="TextBox 129"/>
          <p:cNvSpPr txBox="1"/>
          <p:nvPr/>
        </p:nvSpPr>
        <p:spPr>
          <a:xfrm>
            <a:off x="13056150" y="6712389"/>
            <a:ext cx="4144053" cy="325816"/>
          </a:xfrm>
          <a:prstGeom prst="rect">
            <a:avLst/>
          </a:prstGeom>
        </p:spPr>
        <p:txBody>
          <a:bodyPr lIns="0" tIns="0" rIns="0" bIns="0" rtlCol="0" anchor="t">
            <a:spAutoFit/>
          </a:bodyPr>
          <a:lstStyle/>
          <a:p>
            <a:pPr>
              <a:lnSpc>
                <a:spcPts val="2666"/>
              </a:lnSpc>
            </a:pPr>
            <a:r>
              <a:rPr lang="en-US" sz="1904">
                <a:solidFill>
                  <a:srgbClr val="FFFFFF"/>
                </a:solidFill>
                <a:latin typeface="Helvetica World"/>
              </a:rPr>
              <a:t>3. Understanding the Stock Market</a:t>
            </a:r>
          </a:p>
        </p:txBody>
      </p:sp>
      <p:sp>
        <p:nvSpPr>
          <p:cNvPr id="130" name="TextBox 130"/>
          <p:cNvSpPr txBox="1"/>
          <p:nvPr/>
        </p:nvSpPr>
        <p:spPr>
          <a:xfrm>
            <a:off x="13059420" y="7890720"/>
            <a:ext cx="3805734" cy="325816"/>
          </a:xfrm>
          <a:prstGeom prst="rect">
            <a:avLst/>
          </a:prstGeom>
        </p:spPr>
        <p:txBody>
          <a:bodyPr lIns="0" tIns="0" rIns="0" bIns="0" rtlCol="0" anchor="t">
            <a:spAutoFit/>
          </a:bodyPr>
          <a:lstStyle/>
          <a:p>
            <a:pPr>
              <a:lnSpc>
                <a:spcPts val="2666"/>
              </a:lnSpc>
            </a:pPr>
            <a:r>
              <a:rPr lang="en-US" sz="1904">
                <a:solidFill>
                  <a:srgbClr val="FFFFFF"/>
                </a:solidFill>
                <a:latin typeface="Helvetica World"/>
              </a:rPr>
              <a:t>4. Introduction to Stock Exchanges</a:t>
            </a:r>
          </a:p>
        </p:txBody>
      </p:sp>
      <p:sp>
        <p:nvSpPr>
          <p:cNvPr id="131" name="TextBox 131"/>
          <p:cNvSpPr txBox="1"/>
          <p:nvPr/>
        </p:nvSpPr>
        <p:spPr>
          <a:xfrm>
            <a:off x="13372917" y="4909303"/>
            <a:ext cx="3510518" cy="254923"/>
          </a:xfrm>
          <a:prstGeom prst="rect">
            <a:avLst/>
          </a:prstGeom>
        </p:spPr>
        <p:txBody>
          <a:bodyPr lIns="0" tIns="0" rIns="0" bIns="0" rtlCol="0" anchor="t">
            <a:spAutoFit/>
          </a:bodyPr>
          <a:lstStyle/>
          <a:p>
            <a:pPr>
              <a:lnSpc>
                <a:spcPts val="2018"/>
              </a:lnSpc>
            </a:pPr>
            <a:r>
              <a:rPr lang="en-US" sz="1442">
                <a:solidFill>
                  <a:srgbClr val="CECECE"/>
                </a:solidFill>
                <a:latin typeface="Helvetica World"/>
              </a:rPr>
              <a:t>Video - 04:12 mins</a:t>
            </a:r>
          </a:p>
        </p:txBody>
      </p:sp>
      <p:sp>
        <p:nvSpPr>
          <p:cNvPr id="132" name="TextBox 132"/>
          <p:cNvSpPr txBox="1"/>
          <p:nvPr/>
        </p:nvSpPr>
        <p:spPr>
          <a:xfrm>
            <a:off x="13310683" y="6067123"/>
            <a:ext cx="3510518" cy="254923"/>
          </a:xfrm>
          <a:prstGeom prst="rect">
            <a:avLst/>
          </a:prstGeom>
        </p:spPr>
        <p:txBody>
          <a:bodyPr lIns="0" tIns="0" rIns="0" bIns="0" rtlCol="0" anchor="t">
            <a:spAutoFit/>
          </a:bodyPr>
          <a:lstStyle/>
          <a:p>
            <a:pPr>
              <a:lnSpc>
                <a:spcPts val="2018"/>
              </a:lnSpc>
            </a:pPr>
            <a:r>
              <a:rPr lang="en-US" sz="1442">
                <a:solidFill>
                  <a:srgbClr val="CECECE"/>
                </a:solidFill>
                <a:latin typeface="Helvetica World"/>
              </a:rPr>
              <a:t>Video - 04:15 mins</a:t>
            </a:r>
          </a:p>
        </p:txBody>
      </p:sp>
      <p:sp>
        <p:nvSpPr>
          <p:cNvPr id="133" name="TextBox 133"/>
          <p:cNvSpPr txBox="1"/>
          <p:nvPr/>
        </p:nvSpPr>
        <p:spPr>
          <a:xfrm>
            <a:off x="13310683" y="7180480"/>
            <a:ext cx="3510518" cy="254923"/>
          </a:xfrm>
          <a:prstGeom prst="rect">
            <a:avLst/>
          </a:prstGeom>
        </p:spPr>
        <p:txBody>
          <a:bodyPr lIns="0" tIns="0" rIns="0" bIns="0" rtlCol="0" anchor="t">
            <a:spAutoFit/>
          </a:bodyPr>
          <a:lstStyle/>
          <a:p>
            <a:pPr>
              <a:lnSpc>
                <a:spcPts val="2018"/>
              </a:lnSpc>
            </a:pPr>
            <a:r>
              <a:rPr lang="en-US" sz="1442">
                <a:solidFill>
                  <a:srgbClr val="CECECE"/>
                </a:solidFill>
                <a:latin typeface="Helvetica World"/>
              </a:rPr>
              <a:t>Video - 05:00 mins</a:t>
            </a:r>
          </a:p>
        </p:txBody>
      </p:sp>
      <p:sp>
        <p:nvSpPr>
          <p:cNvPr id="134" name="TextBox 134"/>
          <p:cNvSpPr txBox="1"/>
          <p:nvPr/>
        </p:nvSpPr>
        <p:spPr>
          <a:xfrm>
            <a:off x="13310683" y="8406755"/>
            <a:ext cx="3510518" cy="254923"/>
          </a:xfrm>
          <a:prstGeom prst="rect">
            <a:avLst/>
          </a:prstGeom>
        </p:spPr>
        <p:txBody>
          <a:bodyPr lIns="0" tIns="0" rIns="0" bIns="0" rtlCol="0" anchor="t">
            <a:spAutoFit/>
          </a:bodyPr>
          <a:lstStyle/>
          <a:p>
            <a:pPr>
              <a:lnSpc>
                <a:spcPts val="2018"/>
              </a:lnSpc>
            </a:pPr>
            <a:r>
              <a:rPr lang="en-US" sz="1442">
                <a:solidFill>
                  <a:srgbClr val="CECECE"/>
                </a:solidFill>
                <a:latin typeface="Helvetica World"/>
              </a:rPr>
              <a:t>Video - 15:49 mins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grpSp>
        <p:nvGrpSpPr>
          <p:cNvPr id="2" name="Group 2"/>
          <p:cNvGrpSpPr/>
          <p:nvPr/>
        </p:nvGrpSpPr>
        <p:grpSpPr>
          <a:xfrm>
            <a:off x="461993" y="70907"/>
            <a:ext cx="5137760" cy="10145185"/>
            <a:chOff x="0" y="0"/>
            <a:chExt cx="3841796" cy="7586133"/>
          </a:xfrm>
        </p:grpSpPr>
        <p:sp>
          <p:nvSpPr>
            <p:cNvPr id="3" name="Freeform 3"/>
            <p:cNvSpPr/>
            <p:nvPr/>
          </p:nvSpPr>
          <p:spPr>
            <a:xfrm>
              <a:off x="0" y="0"/>
              <a:ext cx="3841796" cy="7586133"/>
            </a:xfrm>
            <a:custGeom>
              <a:avLst/>
              <a:gdLst/>
              <a:ahLst/>
              <a:cxnLst/>
              <a:rect l="l" t="t" r="r" b="b"/>
              <a:pathLst>
                <a:path w="3841796" h="7586133">
                  <a:moveTo>
                    <a:pt x="88905" y="0"/>
                  </a:moveTo>
                  <a:lnTo>
                    <a:pt x="3752891" y="0"/>
                  </a:lnTo>
                  <a:cubicBezTo>
                    <a:pt x="3801992" y="0"/>
                    <a:pt x="3841796" y="39804"/>
                    <a:pt x="3841796" y="88905"/>
                  </a:cubicBezTo>
                  <a:lnTo>
                    <a:pt x="3841796" y="7497228"/>
                  </a:lnTo>
                  <a:cubicBezTo>
                    <a:pt x="3841796" y="7520807"/>
                    <a:pt x="3832429" y="7543420"/>
                    <a:pt x="3815756" y="7560094"/>
                  </a:cubicBezTo>
                  <a:cubicBezTo>
                    <a:pt x="3799083" y="7576766"/>
                    <a:pt x="3776470" y="7586133"/>
                    <a:pt x="3752891" y="7586133"/>
                  </a:cubicBezTo>
                  <a:lnTo>
                    <a:pt x="88905" y="7586133"/>
                  </a:lnTo>
                  <a:cubicBezTo>
                    <a:pt x="65326" y="7586133"/>
                    <a:pt x="42713" y="7576766"/>
                    <a:pt x="26040" y="7560094"/>
                  </a:cubicBezTo>
                  <a:cubicBezTo>
                    <a:pt x="9367" y="7543420"/>
                    <a:pt x="0" y="7520807"/>
                    <a:pt x="0" y="7497228"/>
                  </a:cubicBezTo>
                  <a:lnTo>
                    <a:pt x="0" y="88905"/>
                  </a:lnTo>
                  <a:cubicBezTo>
                    <a:pt x="0" y="65326"/>
                    <a:pt x="9367" y="42713"/>
                    <a:pt x="26040" y="26040"/>
                  </a:cubicBezTo>
                  <a:cubicBezTo>
                    <a:pt x="42713" y="9367"/>
                    <a:pt x="65326" y="0"/>
                    <a:pt x="88905" y="0"/>
                  </a:cubicBezTo>
                  <a:close/>
                </a:path>
              </a:pathLst>
            </a:custGeom>
            <a:solidFill>
              <a:srgbClr val="000000"/>
            </a:solidFill>
            <a:ln w="114300" cap="rnd">
              <a:solidFill>
                <a:srgbClr val="2E2E2E"/>
              </a:solidFill>
              <a:prstDash val="solid"/>
              <a:round/>
            </a:ln>
          </p:spPr>
          <p:txBody>
            <a:bodyPr/>
            <a:lstStyle/>
            <a:p>
              <a:endParaRPr lang="en-US"/>
            </a:p>
          </p:txBody>
        </p:sp>
        <p:sp>
          <p:nvSpPr>
            <p:cNvPr id="4" name="TextBox 4"/>
            <p:cNvSpPr txBox="1"/>
            <p:nvPr/>
          </p:nvSpPr>
          <p:spPr>
            <a:xfrm>
              <a:off x="0" y="-19050"/>
              <a:ext cx="3841796" cy="7605183"/>
            </a:xfrm>
            <a:prstGeom prst="rect">
              <a:avLst/>
            </a:prstGeom>
          </p:spPr>
          <p:txBody>
            <a:bodyPr lIns="30015" tIns="30015" rIns="30015" bIns="30015" rtlCol="0" anchor="ctr"/>
            <a:lstStyle/>
            <a:p>
              <a:pPr algn="ctr">
                <a:lnSpc>
                  <a:spcPts val="1158"/>
                </a:lnSpc>
              </a:pPr>
              <a:endParaRPr/>
            </a:p>
          </p:txBody>
        </p:sp>
      </p:grpSp>
      <p:sp>
        <p:nvSpPr>
          <p:cNvPr id="5" name="Freeform 5"/>
          <p:cNvSpPr/>
          <p:nvPr/>
        </p:nvSpPr>
        <p:spPr>
          <a:xfrm>
            <a:off x="5050438" y="847159"/>
            <a:ext cx="289862" cy="289862"/>
          </a:xfrm>
          <a:custGeom>
            <a:avLst/>
            <a:gdLst/>
            <a:ahLst/>
            <a:cxnLst/>
            <a:rect l="l" t="t" r="r" b="b"/>
            <a:pathLst>
              <a:path w="289862" h="289862">
                <a:moveTo>
                  <a:pt x="0" y="0"/>
                </a:moveTo>
                <a:lnTo>
                  <a:pt x="289862" y="0"/>
                </a:lnTo>
                <a:lnTo>
                  <a:pt x="289862" y="289862"/>
                </a:lnTo>
                <a:lnTo>
                  <a:pt x="0" y="289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a:off x="461993" y="9554284"/>
            <a:ext cx="5137760" cy="0"/>
          </a:xfrm>
          <a:prstGeom prst="line">
            <a:avLst/>
          </a:prstGeom>
          <a:ln w="19050" cap="flat">
            <a:solidFill>
              <a:srgbClr val="8F8E8E"/>
            </a:solidFill>
            <a:prstDash val="solid"/>
            <a:headEnd type="none" w="sm" len="sm"/>
            <a:tailEnd type="none" w="sm" len="sm"/>
          </a:ln>
        </p:spPr>
        <p:txBody>
          <a:bodyPr/>
          <a:lstStyle/>
          <a:p>
            <a:endParaRPr lang="en-US"/>
          </a:p>
        </p:txBody>
      </p:sp>
      <p:sp>
        <p:nvSpPr>
          <p:cNvPr id="7" name="Freeform 7"/>
          <p:cNvSpPr/>
          <p:nvPr/>
        </p:nvSpPr>
        <p:spPr>
          <a:xfrm>
            <a:off x="785941" y="9768091"/>
            <a:ext cx="333088" cy="333088"/>
          </a:xfrm>
          <a:custGeom>
            <a:avLst/>
            <a:gdLst/>
            <a:ahLst/>
            <a:cxnLst/>
            <a:rect l="l" t="t" r="r" b="b"/>
            <a:pathLst>
              <a:path w="333088" h="333088">
                <a:moveTo>
                  <a:pt x="0" y="0"/>
                </a:moveTo>
                <a:lnTo>
                  <a:pt x="333088" y="0"/>
                </a:lnTo>
                <a:lnTo>
                  <a:pt x="333088" y="333088"/>
                </a:lnTo>
                <a:lnTo>
                  <a:pt x="0" y="333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964666">
            <a:off x="1591825" y="9730228"/>
            <a:ext cx="331527" cy="331527"/>
          </a:xfrm>
          <a:custGeom>
            <a:avLst/>
            <a:gdLst/>
            <a:ahLst/>
            <a:cxnLst/>
            <a:rect l="l" t="t" r="r" b="b"/>
            <a:pathLst>
              <a:path w="331527" h="331527">
                <a:moveTo>
                  <a:pt x="0" y="0"/>
                </a:moveTo>
                <a:lnTo>
                  <a:pt x="331527" y="0"/>
                </a:lnTo>
                <a:lnTo>
                  <a:pt x="331527" y="331527"/>
                </a:lnTo>
                <a:lnTo>
                  <a:pt x="0" y="331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2396015" y="9723079"/>
            <a:ext cx="378100" cy="378100"/>
          </a:xfrm>
          <a:custGeom>
            <a:avLst/>
            <a:gdLst/>
            <a:ahLst/>
            <a:cxnLst/>
            <a:rect l="l" t="t" r="r" b="b"/>
            <a:pathLst>
              <a:path w="378100" h="378100">
                <a:moveTo>
                  <a:pt x="0" y="0"/>
                </a:moveTo>
                <a:lnTo>
                  <a:pt x="378100" y="0"/>
                </a:lnTo>
                <a:lnTo>
                  <a:pt x="378100" y="378100"/>
                </a:lnTo>
                <a:lnTo>
                  <a:pt x="0" y="3781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3986445" y="9710097"/>
            <a:ext cx="391082" cy="391082"/>
          </a:xfrm>
          <a:custGeom>
            <a:avLst/>
            <a:gdLst/>
            <a:ahLst/>
            <a:cxnLst/>
            <a:rect l="l" t="t" r="r" b="b"/>
            <a:pathLst>
              <a:path w="391082" h="391082">
                <a:moveTo>
                  <a:pt x="0" y="0"/>
                </a:moveTo>
                <a:lnTo>
                  <a:pt x="391082" y="0"/>
                </a:lnTo>
                <a:lnTo>
                  <a:pt x="391082" y="391082"/>
                </a:lnTo>
                <a:lnTo>
                  <a:pt x="0" y="3910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4746987" y="9723079"/>
            <a:ext cx="333088" cy="333088"/>
          </a:xfrm>
          <a:custGeom>
            <a:avLst/>
            <a:gdLst/>
            <a:ahLst/>
            <a:cxnLst/>
            <a:rect l="l" t="t" r="r" b="b"/>
            <a:pathLst>
              <a:path w="333088" h="333088">
                <a:moveTo>
                  <a:pt x="0" y="0"/>
                </a:moveTo>
                <a:lnTo>
                  <a:pt x="333088" y="0"/>
                </a:lnTo>
                <a:lnTo>
                  <a:pt x="333088" y="333088"/>
                </a:lnTo>
                <a:lnTo>
                  <a:pt x="0" y="3330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3242033" y="9724195"/>
            <a:ext cx="322465" cy="322465"/>
          </a:xfrm>
          <a:custGeom>
            <a:avLst/>
            <a:gdLst/>
            <a:ahLst/>
            <a:cxnLst/>
            <a:rect l="l" t="t" r="r" b="b"/>
            <a:pathLst>
              <a:path w="322465" h="322465">
                <a:moveTo>
                  <a:pt x="0" y="0"/>
                </a:moveTo>
                <a:lnTo>
                  <a:pt x="322464" y="0"/>
                </a:lnTo>
                <a:lnTo>
                  <a:pt x="322464" y="322465"/>
                </a:lnTo>
                <a:lnTo>
                  <a:pt x="0" y="3224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4655435" y="833571"/>
            <a:ext cx="317037" cy="317037"/>
          </a:xfrm>
          <a:custGeom>
            <a:avLst/>
            <a:gdLst/>
            <a:ahLst/>
            <a:cxnLst/>
            <a:rect l="l" t="t" r="r" b="b"/>
            <a:pathLst>
              <a:path w="317037" h="317037">
                <a:moveTo>
                  <a:pt x="0" y="0"/>
                </a:moveTo>
                <a:lnTo>
                  <a:pt x="317037" y="0"/>
                </a:lnTo>
                <a:lnTo>
                  <a:pt x="317037" y="317037"/>
                </a:lnTo>
                <a:lnTo>
                  <a:pt x="0" y="31703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4" name="Group 14"/>
          <p:cNvGrpSpPr/>
          <p:nvPr/>
        </p:nvGrpSpPr>
        <p:grpSpPr>
          <a:xfrm>
            <a:off x="686110" y="1722785"/>
            <a:ext cx="1086984" cy="543492"/>
            <a:chOff x="0" y="0"/>
            <a:chExt cx="812800" cy="406400"/>
          </a:xfrm>
        </p:grpSpPr>
        <p:sp>
          <p:nvSpPr>
            <p:cNvPr id="15" name="Freeform 1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a:ln w="19050" cap="sq">
              <a:solidFill>
                <a:srgbClr val="FFFFFF"/>
              </a:solidFill>
              <a:prstDash val="solid"/>
              <a:miter/>
            </a:ln>
          </p:spPr>
          <p:txBody>
            <a:bodyPr/>
            <a:lstStyle/>
            <a:p>
              <a:endParaRPr lang="en-US"/>
            </a:p>
          </p:txBody>
        </p:sp>
        <p:sp>
          <p:nvSpPr>
            <p:cNvPr id="16" name="TextBox 16"/>
            <p:cNvSpPr txBox="1"/>
            <p:nvPr/>
          </p:nvSpPr>
          <p:spPr>
            <a:xfrm>
              <a:off x="0" y="-19050"/>
              <a:ext cx="812800" cy="425450"/>
            </a:xfrm>
            <a:prstGeom prst="rect">
              <a:avLst/>
            </a:prstGeom>
          </p:spPr>
          <p:txBody>
            <a:bodyPr lIns="30015" tIns="30015" rIns="30015" bIns="30015" rtlCol="0" anchor="ctr"/>
            <a:lstStyle/>
            <a:p>
              <a:pPr algn="r">
                <a:lnSpc>
                  <a:spcPts val="1571"/>
                </a:lnSpc>
              </a:pPr>
              <a:r>
                <a:rPr lang="en-US" sz="1122">
                  <a:solidFill>
                    <a:srgbClr val="FFFFFF"/>
                  </a:solidFill>
                  <a:latin typeface="Helvetica World Bold"/>
                </a:rPr>
                <a:t>Stocks</a:t>
              </a:r>
            </a:p>
          </p:txBody>
        </p:sp>
      </p:grpSp>
      <p:grpSp>
        <p:nvGrpSpPr>
          <p:cNvPr id="17" name="Group 17"/>
          <p:cNvGrpSpPr/>
          <p:nvPr/>
        </p:nvGrpSpPr>
        <p:grpSpPr>
          <a:xfrm>
            <a:off x="1864769" y="1723929"/>
            <a:ext cx="879060" cy="543492"/>
            <a:chOff x="0" y="0"/>
            <a:chExt cx="657323" cy="406400"/>
          </a:xfrm>
        </p:grpSpPr>
        <p:sp>
          <p:nvSpPr>
            <p:cNvPr id="18" name="Freeform 18"/>
            <p:cNvSpPr/>
            <p:nvPr/>
          </p:nvSpPr>
          <p:spPr>
            <a:xfrm>
              <a:off x="0" y="0"/>
              <a:ext cx="657323" cy="406400"/>
            </a:xfrm>
            <a:custGeom>
              <a:avLst/>
              <a:gdLst/>
              <a:ahLst/>
              <a:cxnLst/>
              <a:rect l="l" t="t" r="r" b="b"/>
              <a:pathLst>
                <a:path w="657323" h="406400">
                  <a:moveTo>
                    <a:pt x="454123" y="0"/>
                  </a:moveTo>
                  <a:cubicBezTo>
                    <a:pt x="566347" y="0"/>
                    <a:pt x="657323" y="90976"/>
                    <a:pt x="657323" y="203200"/>
                  </a:cubicBezTo>
                  <a:cubicBezTo>
                    <a:pt x="657323" y="315424"/>
                    <a:pt x="566347" y="406400"/>
                    <a:pt x="454123" y="406400"/>
                  </a:cubicBezTo>
                  <a:lnTo>
                    <a:pt x="203200" y="406400"/>
                  </a:lnTo>
                  <a:cubicBezTo>
                    <a:pt x="90976" y="406400"/>
                    <a:pt x="0" y="315424"/>
                    <a:pt x="0" y="203200"/>
                  </a:cubicBezTo>
                  <a:cubicBezTo>
                    <a:pt x="0" y="90976"/>
                    <a:pt x="90976" y="0"/>
                    <a:pt x="203200" y="0"/>
                  </a:cubicBezTo>
                  <a:close/>
                </a:path>
              </a:pathLst>
            </a:custGeom>
            <a:solidFill>
              <a:srgbClr val="000000"/>
            </a:solidFill>
            <a:ln w="19050" cap="sq">
              <a:solidFill>
                <a:srgbClr val="FFFFFF"/>
              </a:solidFill>
              <a:prstDash val="solid"/>
              <a:miter/>
            </a:ln>
          </p:spPr>
          <p:txBody>
            <a:bodyPr/>
            <a:lstStyle/>
            <a:p>
              <a:endParaRPr lang="en-US"/>
            </a:p>
          </p:txBody>
        </p:sp>
        <p:sp>
          <p:nvSpPr>
            <p:cNvPr id="19" name="TextBox 19"/>
            <p:cNvSpPr txBox="1"/>
            <p:nvPr/>
          </p:nvSpPr>
          <p:spPr>
            <a:xfrm>
              <a:off x="0" y="-19050"/>
              <a:ext cx="657323" cy="425450"/>
            </a:xfrm>
            <a:prstGeom prst="rect">
              <a:avLst/>
            </a:prstGeom>
          </p:spPr>
          <p:txBody>
            <a:bodyPr lIns="30015" tIns="30015" rIns="30015" bIns="30015" rtlCol="0" anchor="ctr"/>
            <a:lstStyle/>
            <a:p>
              <a:pPr algn="r">
                <a:lnSpc>
                  <a:spcPts val="1571"/>
                </a:lnSpc>
              </a:pPr>
              <a:r>
                <a:rPr lang="en-US" sz="1122">
                  <a:solidFill>
                    <a:srgbClr val="FFFFFF"/>
                  </a:solidFill>
                  <a:latin typeface="Helvetica World Bold"/>
                </a:rPr>
                <a:t>Tips</a:t>
              </a:r>
            </a:p>
          </p:txBody>
        </p:sp>
      </p:grpSp>
      <p:grpSp>
        <p:nvGrpSpPr>
          <p:cNvPr id="20" name="Group 20"/>
          <p:cNvGrpSpPr/>
          <p:nvPr/>
        </p:nvGrpSpPr>
        <p:grpSpPr>
          <a:xfrm>
            <a:off x="2855023" y="1723929"/>
            <a:ext cx="996402" cy="543492"/>
            <a:chOff x="0" y="0"/>
            <a:chExt cx="745067" cy="406400"/>
          </a:xfrm>
        </p:grpSpPr>
        <p:sp>
          <p:nvSpPr>
            <p:cNvPr id="21" name="Freeform 21"/>
            <p:cNvSpPr/>
            <p:nvPr/>
          </p:nvSpPr>
          <p:spPr>
            <a:xfrm>
              <a:off x="0" y="0"/>
              <a:ext cx="745067" cy="406400"/>
            </a:xfrm>
            <a:custGeom>
              <a:avLst/>
              <a:gdLst/>
              <a:ahLst/>
              <a:cxnLst/>
              <a:rect l="l" t="t" r="r" b="b"/>
              <a:pathLst>
                <a:path w="745067" h="406400">
                  <a:moveTo>
                    <a:pt x="541867" y="0"/>
                  </a:moveTo>
                  <a:cubicBezTo>
                    <a:pt x="654091" y="0"/>
                    <a:pt x="745067" y="90976"/>
                    <a:pt x="745067" y="203200"/>
                  </a:cubicBezTo>
                  <a:cubicBezTo>
                    <a:pt x="745067" y="315424"/>
                    <a:pt x="654091" y="406400"/>
                    <a:pt x="541867" y="406400"/>
                  </a:cubicBezTo>
                  <a:lnTo>
                    <a:pt x="203200" y="406400"/>
                  </a:lnTo>
                  <a:cubicBezTo>
                    <a:pt x="90976" y="406400"/>
                    <a:pt x="0" y="315424"/>
                    <a:pt x="0" y="203200"/>
                  </a:cubicBezTo>
                  <a:cubicBezTo>
                    <a:pt x="0" y="90976"/>
                    <a:pt x="90976" y="0"/>
                    <a:pt x="203200" y="0"/>
                  </a:cubicBezTo>
                  <a:close/>
                </a:path>
              </a:pathLst>
            </a:custGeom>
            <a:solidFill>
              <a:srgbClr val="000000"/>
            </a:solidFill>
            <a:ln w="19050" cap="sq">
              <a:solidFill>
                <a:srgbClr val="FFFFFF"/>
              </a:solidFill>
              <a:prstDash val="solid"/>
              <a:miter/>
            </a:ln>
          </p:spPr>
          <p:txBody>
            <a:bodyPr/>
            <a:lstStyle/>
            <a:p>
              <a:endParaRPr lang="en-US"/>
            </a:p>
          </p:txBody>
        </p:sp>
        <p:sp>
          <p:nvSpPr>
            <p:cNvPr id="22" name="TextBox 22"/>
            <p:cNvSpPr txBox="1"/>
            <p:nvPr/>
          </p:nvSpPr>
          <p:spPr>
            <a:xfrm>
              <a:off x="0" y="-19050"/>
              <a:ext cx="745067" cy="425450"/>
            </a:xfrm>
            <a:prstGeom prst="rect">
              <a:avLst/>
            </a:prstGeom>
          </p:spPr>
          <p:txBody>
            <a:bodyPr lIns="30015" tIns="30015" rIns="30015" bIns="30015" rtlCol="0" anchor="ctr"/>
            <a:lstStyle/>
            <a:p>
              <a:pPr algn="r">
                <a:lnSpc>
                  <a:spcPts val="1571"/>
                </a:lnSpc>
              </a:pPr>
              <a:r>
                <a:rPr lang="en-US" sz="1122">
                  <a:solidFill>
                    <a:srgbClr val="FFFFFF"/>
                  </a:solidFill>
                  <a:latin typeface="Helvetica World Bold"/>
                </a:rPr>
                <a:t>Bitcoin</a:t>
              </a:r>
            </a:p>
          </p:txBody>
        </p:sp>
      </p:grpSp>
      <p:grpSp>
        <p:nvGrpSpPr>
          <p:cNvPr id="23" name="Group 23"/>
          <p:cNvGrpSpPr/>
          <p:nvPr/>
        </p:nvGrpSpPr>
        <p:grpSpPr>
          <a:xfrm>
            <a:off x="3931827" y="1719083"/>
            <a:ext cx="748842" cy="543492"/>
            <a:chOff x="0" y="0"/>
            <a:chExt cx="559952" cy="406400"/>
          </a:xfrm>
        </p:grpSpPr>
        <p:sp>
          <p:nvSpPr>
            <p:cNvPr id="24" name="Freeform 24"/>
            <p:cNvSpPr/>
            <p:nvPr/>
          </p:nvSpPr>
          <p:spPr>
            <a:xfrm>
              <a:off x="0" y="0"/>
              <a:ext cx="559952" cy="406400"/>
            </a:xfrm>
            <a:custGeom>
              <a:avLst/>
              <a:gdLst/>
              <a:ahLst/>
              <a:cxnLst/>
              <a:rect l="l" t="t" r="r" b="b"/>
              <a:pathLst>
                <a:path w="559952" h="406400">
                  <a:moveTo>
                    <a:pt x="356752" y="0"/>
                  </a:moveTo>
                  <a:cubicBezTo>
                    <a:pt x="468976" y="0"/>
                    <a:pt x="559952" y="90976"/>
                    <a:pt x="559952" y="203200"/>
                  </a:cubicBezTo>
                  <a:cubicBezTo>
                    <a:pt x="559952" y="315424"/>
                    <a:pt x="468976" y="406400"/>
                    <a:pt x="356752" y="406400"/>
                  </a:cubicBezTo>
                  <a:lnTo>
                    <a:pt x="203200" y="406400"/>
                  </a:lnTo>
                  <a:cubicBezTo>
                    <a:pt x="90976" y="406400"/>
                    <a:pt x="0" y="315424"/>
                    <a:pt x="0" y="203200"/>
                  </a:cubicBezTo>
                  <a:cubicBezTo>
                    <a:pt x="0" y="90976"/>
                    <a:pt x="90976" y="0"/>
                    <a:pt x="203200" y="0"/>
                  </a:cubicBezTo>
                  <a:close/>
                </a:path>
              </a:pathLst>
            </a:custGeom>
            <a:solidFill>
              <a:srgbClr val="000000"/>
            </a:solidFill>
            <a:ln w="19050" cap="sq">
              <a:solidFill>
                <a:srgbClr val="FFFFFF"/>
              </a:solidFill>
              <a:prstDash val="solid"/>
              <a:miter/>
            </a:ln>
          </p:spPr>
          <p:txBody>
            <a:bodyPr/>
            <a:lstStyle/>
            <a:p>
              <a:endParaRPr lang="en-US"/>
            </a:p>
          </p:txBody>
        </p:sp>
        <p:sp>
          <p:nvSpPr>
            <p:cNvPr id="25" name="TextBox 25"/>
            <p:cNvSpPr txBox="1"/>
            <p:nvPr/>
          </p:nvSpPr>
          <p:spPr>
            <a:xfrm>
              <a:off x="0" y="-19050"/>
              <a:ext cx="559952" cy="425450"/>
            </a:xfrm>
            <a:prstGeom prst="rect">
              <a:avLst/>
            </a:prstGeom>
          </p:spPr>
          <p:txBody>
            <a:bodyPr lIns="30015" tIns="30015" rIns="30015" bIns="30015" rtlCol="0" anchor="ctr"/>
            <a:lstStyle/>
            <a:p>
              <a:pPr algn="ctr">
                <a:lnSpc>
                  <a:spcPts val="1571"/>
                </a:lnSpc>
              </a:pPr>
              <a:r>
                <a:rPr lang="en-US" sz="1122">
                  <a:solidFill>
                    <a:srgbClr val="FFFFFF"/>
                  </a:solidFill>
                  <a:latin typeface="Helvetica World Bold"/>
                </a:rPr>
                <a:t>ETF</a:t>
              </a:r>
            </a:p>
          </p:txBody>
        </p:sp>
      </p:grpSp>
      <p:grpSp>
        <p:nvGrpSpPr>
          <p:cNvPr id="26" name="Group 26"/>
          <p:cNvGrpSpPr/>
          <p:nvPr/>
        </p:nvGrpSpPr>
        <p:grpSpPr>
          <a:xfrm>
            <a:off x="4759928" y="1713455"/>
            <a:ext cx="748842" cy="543492"/>
            <a:chOff x="0" y="0"/>
            <a:chExt cx="559952" cy="406400"/>
          </a:xfrm>
        </p:grpSpPr>
        <p:sp>
          <p:nvSpPr>
            <p:cNvPr id="27" name="Freeform 27"/>
            <p:cNvSpPr/>
            <p:nvPr/>
          </p:nvSpPr>
          <p:spPr>
            <a:xfrm>
              <a:off x="0" y="0"/>
              <a:ext cx="559952" cy="406400"/>
            </a:xfrm>
            <a:custGeom>
              <a:avLst/>
              <a:gdLst/>
              <a:ahLst/>
              <a:cxnLst/>
              <a:rect l="l" t="t" r="r" b="b"/>
              <a:pathLst>
                <a:path w="559952" h="406400">
                  <a:moveTo>
                    <a:pt x="356752" y="0"/>
                  </a:moveTo>
                  <a:cubicBezTo>
                    <a:pt x="468976" y="0"/>
                    <a:pt x="559952" y="90976"/>
                    <a:pt x="559952" y="203200"/>
                  </a:cubicBezTo>
                  <a:cubicBezTo>
                    <a:pt x="559952" y="315424"/>
                    <a:pt x="468976" y="406400"/>
                    <a:pt x="356752" y="406400"/>
                  </a:cubicBezTo>
                  <a:lnTo>
                    <a:pt x="203200" y="406400"/>
                  </a:lnTo>
                  <a:cubicBezTo>
                    <a:pt x="90976" y="406400"/>
                    <a:pt x="0" y="315424"/>
                    <a:pt x="0" y="203200"/>
                  </a:cubicBezTo>
                  <a:cubicBezTo>
                    <a:pt x="0" y="90976"/>
                    <a:pt x="90976" y="0"/>
                    <a:pt x="203200" y="0"/>
                  </a:cubicBezTo>
                  <a:close/>
                </a:path>
              </a:pathLst>
            </a:custGeom>
            <a:solidFill>
              <a:srgbClr val="000000"/>
            </a:solidFill>
            <a:ln w="19050" cap="sq">
              <a:solidFill>
                <a:srgbClr val="FFFFFF"/>
              </a:solidFill>
              <a:prstDash val="solid"/>
              <a:miter/>
            </a:ln>
          </p:spPr>
          <p:txBody>
            <a:bodyPr/>
            <a:lstStyle/>
            <a:p>
              <a:endParaRPr lang="en-US"/>
            </a:p>
          </p:txBody>
        </p:sp>
        <p:sp>
          <p:nvSpPr>
            <p:cNvPr id="28" name="TextBox 28"/>
            <p:cNvSpPr txBox="1"/>
            <p:nvPr/>
          </p:nvSpPr>
          <p:spPr>
            <a:xfrm>
              <a:off x="0" y="-19050"/>
              <a:ext cx="559952" cy="425450"/>
            </a:xfrm>
            <a:prstGeom prst="rect">
              <a:avLst/>
            </a:prstGeom>
          </p:spPr>
          <p:txBody>
            <a:bodyPr lIns="30015" tIns="30015" rIns="30015" bIns="30015" rtlCol="0" anchor="ctr"/>
            <a:lstStyle/>
            <a:p>
              <a:pPr algn="ctr">
                <a:lnSpc>
                  <a:spcPts val="1571"/>
                </a:lnSpc>
              </a:pPr>
              <a:r>
                <a:rPr lang="en-US" sz="1122">
                  <a:solidFill>
                    <a:srgbClr val="FFFFFF"/>
                  </a:solidFill>
                  <a:latin typeface="Helvetica World Bold"/>
                </a:rPr>
                <a:t>Finance</a:t>
              </a:r>
            </a:p>
          </p:txBody>
        </p:sp>
      </p:grpSp>
      <p:grpSp>
        <p:nvGrpSpPr>
          <p:cNvPr id="29" name="Group 29"/>
          <p:cNvGrpSpPr/>
          <p:nvPr/>
        </p:nvGrpSpPr>
        <p:grpSpPr>
          <a:xfrm>
            <a:off x="750979" y="3033801"/>
            <a:ext cx="4572279" cy="2094808"/>
            <a:chOff x="0" y="0"/>
            <a:chExt cx="6096373" cy="2793077"/>
          </a:xfrm>
        </p:grpSpPr>
        <p:grpSp>
          <p:nvGrpSpPr>
            <p:cNvPr id="30" name="Group 30"/>
            <p:cNvGrpSpPr/>
            <p:nvPr/>
          </p:nvGrpSpPr>
          <p:grpSpPr>
            <a:xfrm>
              <a:off x="0" y="0"/>
              <a:ext cx="6096373" cy="2793077"/>
              <a:chOff x="0" y="0"/>
              <a:chExt cx="3538335" cy="1621102"/>
            </a:xfrm>
          </p:grpSpPr>
          <p:sp>
            <p:nvSpPr>
              <p:cNvPr id="31" name="Freeform 31"/>
              <p:cNvSpPr/>
              <p:nvPr/>
            </p:nvSpPr>
            <p:spPr>
              <a:xfrm>
                <a:off x="0" y="0"/>
                <a:ext cx="3538334" cy="1621102"/>
              </a:xfrm>
              <a:custGeom>
                <a:avLst/>
                <a:gdLst/>
                <a:ahLst/>
                <a:cxnLst/>
                <a:rect l="l" t="t" r="r" b="b"/>
                <a:pathLst>
                  <a:path w="3538334" h="1621102">
                    <a:moveTo>
                      <a:pt x="29173" y="0"/>
                    </a:moveTo>
                    <a:lnTo>
                      <a:pt x="3509161" y="0"/>
                    </a:lnTo>
                    <a:cubicBezTo>
                      <a:pt x="3525273" y="0"/>
                      <a:pt x="3538334" y="13061"/>
                      <a:pt x="3538334" y="29173"/>
                    </a:cubicBezTo>
                    <a:lnTo>
                      <a:pt x="3538334" y="1591929"/>
                    </a:lnTo>
                    <a:cubicBezTo>
                      <a:pt x="3538334" y="1599666"/>
                      <a:pt x="3535261" y="1607086"/>
                      <a:pt x="3529790" y="1612557"/>
                    </a:cubicBezTo>
                    <a:cubicBezTo>
                      <a:pt x="3524319" y="1618028"/>
                      <a:pt x="3516898" y="1621102"/>
                      <a:pt x="3509161" y="1621102"/>
                    </a:cubicBezTo>
                    <a:lnTo>
                      <a:pt x="29173" y="1621102"/>
                    </a:lnTo>
                    <a:cubicBezTo>
                      <a:pt x="13061" y="1621102"/>
                      <a:pt x="0" y="1608041"/>
                      <a:pt x="0" y="1591929"/>
                    </a:cubicBezTo>
                    <a:lnTo>
                      <a:pt x="0" y="29173"/>
                    </a:lnTo>
                    <a:cubicBezTo>
                      <a:pt x="0" y="13061"/>
                      <a:pt x="13061" y="0"/>
                      <a:pt x="29173" y="0"/>
                    </a:cubicBezTo>
                    <a:close/>
                  </a:path>
                </a:pathLst>
              </a:custGeom>
              <a:solidFill>
                <a:srgbClr val="393737"/>
              </a:solidFill>
            </p:spPr>
            <p:txBody>
              <a:bodyPr/>
              <a:lstStyle/>
              <a:p>
                <a:endParaRPr lang="en-US"/>
              </a:p>
            </p:txBody>
          </p:sp>
          <p:sp>
            <p:nvSpPr>
              <p:cNvPr id="32" name="TextBox 32"/>
              <p:cNvSpPr txBox="1"/>
              <p:nvPr/>
            </p:nvSpPr>
            <p:spPr>
              <a:xfrm>
                <a:off x="0" y="-19050"/>
                <a:ext cx="3538335" cy="1640152"/>
              </a:xfrm>
              <a:prstGeom prst="rect">
                <a:avLst/>
              </a:prstGeom>
            </p:spPr>
            <p:txBody>
              <a:bodyPr lIns="50800" tIns="50800" rIns="50800" bIns="50800" rtlCol="0" anchor="ctr"/>
              <a:lstStyle/>
              <a:p>
                <a:pPr algn="ctr">
                  <a:lnSpc>
                    <a:spcPts val="1158"/>
                  </a:lnSpc>
                </a:pPr>
                <a:endParaRPr/>
              </a:p>
            </p:txBody>
          </p:sp>
        </p:grpSp>
        <p:grpSp>
          <p:nvGrpSpPr>
            <p:cNvPr id="33" name="Group 33"/>
            <p:cNvGrpSpPr>
              <a:grpSpLocks noChangeAspect="1"/>
            </p:cNvGrpSpPr>
            <p:nvPr/>
          </p:nvGrpSpPr>
          <p:grpSpPr>
            <a:xfrm>
              <a:off x="3738110" y="248325"/>
              <a:ext cx="2076525" cy="2144635"/>
              <a:chOff x="0" y="0"/>
              <a:chExt cx="6350000" cy="6558280"/>
            </a:xfrm>
          </p:grpSpPr>
          <p:sp>
            <p:nvSpPr>
              <p:cNvPr id="34" name="Freeform 3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8"/>
                <a:stretch>
                  <a:fillRect l="-1679" r="-1679"/>
                </a:stretch>
              </a:blipFill>
            </p:spPr>
            <p:txBody>
              <a:bodyPr/>
              <a:lstStyle/>
              <a:p>
                <a:endParaRPr lang="en-US"/>
              </a:p>
            </p:txBody>
          </p:sp>
          <p:sp>
            <p:nvSpPr>
              <p:cNvPr id="35" name="Freeform 3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BF5A98"/>
              </a:solidFill>
            </p:spPr>
            <p:txBody>
              <a:bodyPr/>
              <a:lstStyle/>
              <a:p>
                <a:endParaRPr lang="en-US"/>
              </a:p>
            </p:txBody>
          </p:sp>
        </p:grpSp>
        <p:sp>
          <p:nvSpPr>
            <p:cNvPr id="36" name="TextBox 36"/>
            <p:cNvSpPr txBox="1"/>
            <p:nvPr/>
          </p:nvSpPr>
          <p:spPr>
            <a:xfrm>
              <a:off x="138985" y="193206"/>
              <a:ext cx="3368451" cy="384650"/>
            </a:xfrm>
            <a:prstGeom prst="rect">
              <a:avLst/>
            </a:prstGeom>
          </p:spPr>
          <p:txBody>
            <a:bodyPr lIns="0" tIns="0" rIns="0" bIns="0" rtlCol="0" anchor="t">
              <a:spAutoFit/>
            </a:bodyPr>
            <a:lstStyle/>
            <a:p>
              <a:pPr algn="ctr">
                <a:lnSpc>
                  <a:spcPts val="2245"/>
                </a:lnSpc>
              </a:pPr>
              <a:r>
                <a:rPr lang="en-US" sz="1604">
                  <a:solidFill>
                    <a:srgbClr val="FFFFFF"/>
                  </a:solidFill>
                  <a:latin typeface="Helvetica World Bold"/>
                </a:rPr>
                <a:t>Skyrocketing to Success</a:t>
              </a:r>
            </a:p>
          </p:txBody>
        </p:sp>
        <p:sp>
          <p:nvSpPr>
            <p:cNvPr id="37" name="TextBox 37"/>
            <p:cNvSpPr txBox="1"/>
            <p:nvPr/>
          </p:nvSpPr>
          <p:spPr>
            <a:xfrm>
              <a:off x="138985" y="787345"/>
              <a:ext cx="3533480" cy="1471067"/>
            </a:xfrm>
            <a:prstGeom prst="rect">
              <a:avLst/>
            </a:prstGeom>
          </p:spPr>
          <p:txBody>
            <a:bodyPr lIns="0" tIns="0" rIns="0" bIns="0" rtlCol="0" anchor="t">
              <a:spAutoFit/>
            </a:bodyPr>
            <a:lstStyle/>
            <a:p>
              <a:pPr>
                <a:lnSpc>
                  <a:spcPts val="1485"/>
                </a:lnSpc>
              </a:pPr>
              <a:r>
                <a:rPr lang="en-US" sz="1060">
                  <a:solidFill>
                    <a:srgbClr val="FFFFFF"/>
                  </a:solidFill>
                  <a:latin typeface="Helvetica World"/>
                </a:rPr>
                <a:t>Tesla (TSLA) has been on a meteoric rise, leaving traders in awe of its impressive gains. Dive into the charts, analyze the catalysts, and share your thoughts on how Tesla (TSLA) became the star of the trading floor.</a:t>
              </a:r>
            </a:p>
          </p:txBody>
        </p:sp>
      </p:grpSp>
      <p:grpSp>
        <p:nvGrpSpPr>
          <p:cNvPr id="38" name="Group 38"/>
          <p:cNvGrpSpPr/>
          <p:nvPr/>
        </p:nvGrpSpPr>
        <p:grpSpPr>
          <a:xfrm>
            <a:off x="895079" y="6012317"/>
            <a:ext cx="1902222" cy="951111"/>
            <a:chOff x="0" y="0"/>
            <a:chExt cx="2536296" cy="1268148"/>
          </a:xfrm>
        </p:grpSpPr>
        <p:grpSp>
          <p:nvGrpSpPr>
            <p:cNvPr id="39" name="Group 39"/>
            <p:cNvGrpSpPr/>
            <p:nvPr/>
          </p:nvGrpSpPr>
          <p:grpSpPr>
            <a:xfrm>
              <a:off x="0" y="0"/>
              <a:ext cx="2536296" cy="1268148"/>
              <a:chOff x="0" y="0"/>
              <a:chExt cx="812800" cy="406400"/>
            </a:xfrm>
          </p:grpSpPr>
          <p:sp>
            <p:nvSpPr>
              <p:cNvPr id="40" name="Freeform 40"/>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221C19"/>
              </a:solidFill>
              <a:ln w="38100" cap="sq">
                <a:solidFill>
                  <a:srgbClr val="FFFFFF"/>
                </a:solidFill>
                <a:prstDash val="solid"/>
                <a:miter/>
              </a:ln>
            </p:spPr>
            <p:txBody>
              <a:bodyPr/>
              <a:lstStyle/>
              <a:p>
                <a:endParaRPr lang="en-US"/>
              </a:p>
            </p:txBody>
          </p:sp>
          <p:sp>
            <p:nvSpPr>
              <p:cNvPr id="41" name="TextBox 41"/>
              <p:cNvSpPr txBox="1"/>
              <p:nvPr/>
            </p:nvSpPr>
            <p:spPr>
              <a:xfrm>
                <a:off x="0" y="-9525"/>
                <a:ext cx="812800" cy="415925"/>
              </a:xfrm>
              <a:prstGeom prst="rect">
                <a:avLst/>
              </a:prstGeom>
            </p:spPr>
            <p:txBody>
              <a:bodyPr lIns="50800" tIns="50800" rIns="50800" bIns="50800" rtlCol="0" anchor="ctr"/>
              <a:lstStyle/>
              <a:p>
                <a:pPr algn="ctr">
                  <a:lnSpc>
                    <a:spcPts val="992"/>
                  </a:lnSpc>
                </a:pPr>
                <a:endParaRPr/>
              </a:p>
            </p:txBody>
          </p:sp>
        </p:grpSp>
        <p:grpSp>
          <p:nvGrpSpPr>
            <p:cNvPr id="42" name="Group 42"/>
            <p:cNvGrpSpPr>
              <a:grpSpLocks noChangeAspect="1"/>
            </p:cNvGrpSpPr>
            <p:nvPr/>
          </p:nvGrpSpPr>
          <p:grpSpPr>
            <a:xfrm>
              <a:off x="241552" y="242968"/>
              <a:ext cx="782215" cy="782212"/>
              <a:chOff x="0" y="0"/>
              <a:chExt cx="6350000" cy="6349975"/>
            </a:xfrm>
          </p:grpSpPr>
          <p:sp>
            <p:nvSpPr>
              <p:cNvPr id="43" name="Freeform 4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a:stretch>
              </a:blipFill>
            </p:spPr>
            <p:txBody>
              <a:bodyPr/>
              <a:lstStyle/>
              <a:p>
                <a:endParaRPr lang="en-US"/>
              </a:p>
            </p:txBody>
          </p:sp>
        </p:grpSp>
        <p:grpSp>
          <p:nvGrpSpPr>
            <p:cNvPr id="44" name="Group 44"/>
            <p:cNvGrpSpPr/>
            <p:nvPr/>
          </p:nvGrpSpPr>
          <p:grpSpPr>
            <a:xfrm>
              <a:off x="1125985" y="794857"/>
              <a:ext cx="142163" cy="14216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07C15B"/>
              </a:solidFill>
            </p:spPr>
            <p:txBody>
              <a:bodyPr/>
              <a:lstStyle/>
              <a:p>
                <a:endParaRPr lang="en-US"/>
              </a:p>
            </p:txBody>
          </p:sp>
          <p:sp>
            <p:nvSpPr>
              <p:cNvPr id="46" name="TextBox 46"/>
              <p:cNvSpPr txBox="1"/>
              <p:nvPr/>
            </p:nvSpPr>
            <p:spPr>
              <a:xfrm>
                <a:off x="203200" y="92075"/>
                <a:ext cx="406400" cy="720725"/>
              </a:xfrm>
              <a:prstGeom prst="rect">
                <a:avLst/>
              </a:prstGeom>
            </p:spPr>
            <p:txBody>
              <a:bodyPr lIns="50800" tIns="50800" rIns="50800" bIns="50800" rtlCol="0" anchor="ctr"/>
              <a:lstStyle/>
              <a:p>
                <a:pPr algn="ctr">
                  <a:lnSpc>
                    <a:spcPts val="992"/>
                  </a:lnSpc>
                </a:pPr>
                <a:endParaRPr/>
              </a:p>
            </p:txBody>
          </p:sp>
        </p:grpSp>
        <p:sp>
          <p:nvSpPr>
            <p:cNvPr id="47" name="Freeform 47"/>
            <p:cNvSpPr/>
            <p:nvPr/>
          </p:nvSpPr>
          <p:spPr>
            <a:xfrm>
              <a:off x="1907003" y="276655"/>
              <a:ext cx="266965" cy="238813"/>
            </a:xfrm>
            <a:custGeom>
              <a:avLst/>
              <a:gdLst/>
              <a:ahLst/>
              <a:cxnLst/>
              <a:rect l="l" t="t" r="r" b="b"/>
              <a:pathLst>
                <a:path w="266965" h="238813">
                  <a:moveTo>
                    <a:pt x="0" y="0"/>
                  </a:moveTo>
                  <a:lnTo>
                    <a:pt x="266965" y="0"/>
                  </a:lnTo>
                  <a:lnTo>
                    <a:pt x="266965" y="238813"/>
                  </a:lnTo>
                  <a:lnTo>
                    <a:pt x="0" y="23881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8" name="TextBox 48"/>
            <p:cNvSpPr txBox="1"/>
            <p:nvPr/>
          </p:nvSpPr>
          <p:spPr>
            <a:xfrm>
              <a:off x="1207760" y="257605"/>
              <a:ext cx="636464" cy="231918"/>
            </a:xfrm>
            <a:prstGeom prst="rect">
              <a:avLst/>
            </a:prstGeom>
          </p:spPr>
          <p:txBody>
            <a:bodyPr lIns="0" tIns="0" rIns="0" bIns="0" rtlCol="0" anchor="t">
              <a:spAutoFit/>
            </a:bodyPr>
            <a:lstStyle/>
            <a:p>
              <a:pPr algn="ctr">
                <a:lnSpc>
                  <a:spcPts val="1497"/>
                </a:lnSpc>
              </a:pPr>
              <a:r>
                <a:rPr lang="en-US" sz="1069">
                  <a:solidFill>
                    <a:srgbClr val="FFFFFF"/>
                  </a:solidFill>
                  <a:latin typeface="Trocchi"/>
                </a:rPr>
                <a:t>Ashley</a:t>
              </a:r>
            </a:p>
          </p:txBody>
        </p:sp>
        <p:sp>
          <p:nvSpPr>
            <p:cNvPr id="49" name="TextBox 49"/>
            <p:cNvSpPr txBox="1"/>
            <p:nvPr/>
          </p:nvSpPr>
          <p:spPr>
            <a:xfrm>
              <a:off x="1206502" y="544068"/>
              <a:ext cx="637723" cy="160962"/>
            </a:xfrm>
            <a:prstGeom prst="rect">
              <a:avLst/>
            </a:prstGeom>
          </p:spPr>
          <p:txBody>
            <a:bodyPr lIns="0" tIns="0" rIns="0" bIns="0" rtlCol="0" anchor="t">
              <a:spAutoFit/>
            </a:bodyPr>
            <a:lstStyle/>
            <a:p>
              <a:pPr algn="ctr">
                <a:lnSpc>
                  <a:spcPts val="998"/>
                </a:lnSpc>
              </a:pPr>
              <a:r>
                <a:rPr lang="en-US" sz="713">
                  <a:solidFill>
                    <a:srgbClr val="FFFFFF"/>
                  </a:solidFill>
                  <a:latin typeface="Arimo"/>
                </a:rPr>
                <a:t>1k followers</a:t>
              </a:r>
            </a:p>
          </p:txBody>
        </p:sp>
        <p:sp>
          <p:nvSpPr>
            <p:cNvPr id="50" name="TextBox 50"/>
            <p:cNvSpPr txBox="1"/>
            <p:nvPr/>
          </p:nvSpPr>
          <p:spPr>
            <a:xfrm>
              <a:off x="1268148" y="776058"/>
              <a:ext cx="905820" cy="160962"/>
            </a:xfrm>
            <a:prstGeom prst="rect">
              <a:avLst/>
            </a:prstGeom>
          </p:spPr>
          <p:txBody>
            <a:bodyPr lIns="0" tIns="0" rIns="0" bIns="0" rtlCol="0" anchor="t">
              <a:spAutoFit/>
            </a:bodyPr>
            <a:lstStyle/>
            <a:p>
              <a:pPr algn="ctr">
                <a:lnSpc>
                  <a:spcPts val="998"/>
                </a:lnSpc>
              </a:pPr>
              <a:r>
                <a:rPr lang="en-US" sz="713">
                  <a:solidFill>
                    <a:srgbClr val="FFFFFF"/>
                  </a:solidFill>
                  <a:latin typeface="Arimo"/>
                </a:rPr>
                <a:t>45 impressions</a:t>
              </a:r>
            </a:p>
          </p:txBody>
        </p:sp>
      </p:grpSp>
      <p:grpSp>
        <p:nvGrpSpPr>
          <p:cNvPr id="51" name="Group 51"/>
          <p:cNvGrpSpPr/>
          <p:nvPr/>
        </p:nvGrpSpPr>
        <p:grpSpPr>
          <a:xfrm>
            <a:off x="3191300" y="6012317"/>
            <a:ext cx="1902222" cy="951111"/>
            <a:chOff x="0" y="0"/>
            <a:chExt cx="812800" cy="406400"/>
          </a:xfrm>
        </p:grpSpPr>
        <p:sp>
          <p:nvSpPr>
            <p:cNvPr id="52" name="Freeform 52"/>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221C19"/>
            </a:solidFill>
            <a:ln w="19050" cap="sq">
              <a:solidFill>
                <a:srgbClr val="FFFFFF"/>
              </a:solidFill>
              <a:prstDash val="solid"/>
              <a:miter/>
            </a:ln>
          </p:spPr>
          <p:txBody>
            <a:bodyPr/>
            <a:lstStyle/>
            <a:p>
              <a:endParaRPr lang="en-US"/>
            </a:p>
          </p:txBody>
        </p:sp>
        <p:sp>
          <p:nvSpPr>
            <p:cNvPr id="53" name="TextBox 53"/>
            <p:cNvSpPr txBox="1"/>
            <p:nvPr/>
          </p:nvSpPr>
          <p:spPr>
            <a:xfrm>
              <a:off x="0" y="-9525"/>
              <a:ext cx="812800" cy="415925"/>
            </a:xfrm>
            <a:prstGeom prst="rect">
              <a:avLst/>
            </a:prstGeom>
          </p:spPr>
          <p:txBody>
            <a:bodyPr lIns="30015" tIns="30015" rIns="30015" bIns="30015" rtlCol="0" anchor="ctr"/>
            <a:lstStyle/>
            <a:p>
              <a:pPr algn="ctr">
                <a:lnSpc>
                  <a:spcPts val="992"/>
                </a:lnSpc>
              </a:pPr>
              <a:endParaRPr/>
            </a:p>
          </p:txBody>
        </p:sp>
      </p:grpSp>
      <p:grpSp>
        <p:nvGrpSpPr>
          <p:cNvPr id="54" name="Group 54"/>
          <p:cNvGrpSpPr>
            <a:grpSpLocks noChangeAspect="1"/>
          </p:cNvGrpSpPr>
          <p:nvPr/>
        </p:nvGrpSpPr>
        <p:grpSpPr>
          <a:xfrm>
            <a:off x="3372464" y="6194543"/>
            <a:ext cx="586661" cy="586659"/>
            <a:chOff x="0" y="0"/>
            <a:chExt cx="6350000" cy="6349975"/>
          </a:xfrm>
        </p:grpSpPr>
        <p:sp>
          <p:nvSpPr>
            <p:cNvPr id="55" name="Freeform 5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2"/>
              <a:stretch>
                <a:fillRect/>
              </a:stretch>
            </a:blipFill>
          </p:spPr>
          <p:txBody>
            <a:bodyPr/>
            <a:lstStyle/>
            <a:p>
              <a:endParaRPr lang="en-US"/>
            </a:p>
          </p:txBody>
        </p:sp>
      </p:grpSp>
      <p:grpSp>
        <p:nvGrpSpPr>
          <p:cNvPr id="56" name="Group 56"/>
          <p:cNvGrpSpPr/>
          <p:nvPr/>
        </p:nvGrpSpPr>
        <p:grpSpPr>
          <a:xfrm>
            <a:off x="3851084" y="6559864"/>
            <a:ext cx="106622" cy="106622"/>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07C15B"/>
            </a:solidFill>
          </p:spPr>
          <p:txBody>
            <a:bodyPr/>
            <a:lstStyle/>
            <a:p>
              <a:endParaRPr lang="en-US"/>
            </a:p>
          </p:txBody>
        </p:sp>
        <p:sp>
          <p:nvSpPr>
            <p:cNvPr id="58" name="TextBox 58"/>
            <p:cNvSpPr txBox="1"/>
            <p:nvPr/>
          </p:nvSpPr>
          <p:spPr>
            <a:xfrm>
              <a:off x="203200" y="92075"/>
              <a:ext cx="406400" cy="720725"/>
            </a:xfrm>
            <a:prstGeom prst="rect">
              <a:avLst/>
            </a:prstGeom>
          </p:spPr>
          <p:txBody>
            <a:bodyPr lIns="30015" tIns="30015" rIns="30015" bIns="30015" rtlCol="0" anchor="ctr"/>
            <a:lstStyle/>
            <a:p>
              <a:pPr algn="ctr">
                <a:lnSpc>
                  <a:spcPts val="992"/>
                </a:lnSpc>
              </a:pPr>
              <a:endParaRPr/>
            </a:p>
          </p:txBody>
        </p:sp>
      </p:grpSp>
      <p:sp>
        <p:nvSpPr>
          <p:cNvPr id="59" name="Freeform 59"/>
          <p:cNvSpPr/>
          <p:nvPr/>
        </p:nvSpPr>
        <p:spPr>
          <a:xfrm>
            <a:off x="4436848" y="6171213"/>
            <a:ext cx="200224" cy="179109"/>
          </a:xfrm>
          <a:custGeom>
            <a:avLst/>
            <a:gdLst/>
            <a:ahLst/>
            <a:cxnLst/>
            <a:rect l="l" t="t" r="r" b="b"/>
            <a:pathLst>
              <a:path w="200224" h="179109">
                <a:moveTo>
                  <a:pt x="0" y="0"/>
                </a:moveTo>
                <a:lnTo>
                  <a:pt x="200224" y="0"/>
                </a:lnTo>
                <a:lnTo>
                  <a:pt x="200224" y="179110"/>
                </a:lnTo>
                <a:lnTo>
                  <a:pt x="0" y="17911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60" name="Group 60"/>
          <p:cNvGrpSpPr/>
          <p:nvPr/>
        </p:nvGrpSpPr>
        <p:grpSpPr>
          <a:xfrm>
            <a:off x="870814" y="7206867"/>
            <a:ext cx="1902222" cy="951111"/>
            <a:chOff x="0" y="0"/>
            <a:chExt cx="2536296" cy="1268148"/>
          </a:xfrm>
        </p:grpSpPr>
        <p:grpSp>
          <p:nvGrpSpPr>
            <p:cNvPr id="61" name="Group 61"/>
            <p:cNvGrpSpPr/>
            <p:nvPr/>
          </p:nvGrpSpPr>
          <p:grpSpPr>
            <a:xfrm>
              <a:off x="0" y="0"/>
              <a:ext cx="2536296" cy="1268148"/>
              <a:chOff x="0" y="0"/>
              <a:chExt cx="812800" cy="406400"/>
            </a:xfrm>
          </p:grpSpPr>
          <p:sp>
            <p:nvSpPr>
              <p:cNvPr id="62" name="Freeform 62"/>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221C19"/>
              </a:solidFill>
              <a:ln w="38100" cap="sq">
                <a:solidFill>
                  <a:srgbClr val="FFFFFF"/>
                </a:solidFill>
                <a:prstDash val="solid"/>
                <a:miter/>
              </a:ln>
            </p:spPr>
            <p:txBody>
              <a:bodyPr/>
              <a:lstStyle/>
              <a:p>
                <a:endParaRPr lang="en-US"/>
              </a:p>
            </p:txBody>
          </p:sp>
          <p:sp>
            <p:nvSpPr>
              <p:cNvPr id="63" name="TextBox 63"/>
              <p:cNvSpPr txBox="1"/>
              <p:nvPr/>
            </p:nvSpPr>
            <p:spPr>
              <a:xfrm>
                <a:off x="0" y="-9525"/>
                <a:ext cx="812800" cy="415925"/>
              </a:xfrm>
              <a:prstGeom prst="rect">
                <a:avLst/>
              </a:prstGeom>
            </p:spPr>
            <p:txBody>
              <a:bodyPr lIns="50800" tIns="50800" rIns="50800" bIns="50800" rtlCol="0" anchor="ctr"/>
              <a:lstStyle/>
              <a:p>
                <a:pPr algn="ctr">
                  <a:lnSpc>
                    <a:spcPts val="992"/>
                  </a:lnSpc>
                </a:pPr>
                <a:endParaRPr/>
              </a:p>
            </p:txBody>
          </p:sp>
        </p:grpSp>
        <p:grpSp>
          <p:nvGrpSpPr>
            <p:cNvPr id="64" name="Group 64"/>
            <p:cNvGrpSpPr>
              <a:grpSpLocks noChangeAspect="1"/>
            </p:cNvGrpSpPr>
            <p:nvPr/>
          </p:nvGrpSpPr>
          <p:grpSpPr>
            <a:xfrm>
              <a:off x="241552" y="242968"/>
              <a:ext cx="782215" cy="782212"/>
              <a:chOff x="0" y="0"/>
              <a:chExt cx="6350000" cy="6349975"/>
            </a:xfrm>
          </p:grpSpPr>
          <p:sp>
            <p:nvSpPr>
              <p:cNvPr id="65" name="Freeform 6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3"/>
                <a:stretch>
                  <a:fillRect/>
                </a:stretch>
              </a:blipFill>
            </p:spPr>
            <p:txBody>
              <a:bodyPr/>
              <a:lstStyle/>
              <a:p>
                <a:endParaRPr lang="en-US"/>
              </a:p>
            </p:txBody>
          </p:sp>
        </p:grpSp>
        <p:grpSp>
          <p:nvGrpSpPr>
            <p:cNvPr id="66" name="Group 66"/>
            <p:cNvGrpSpPr/>
            <p:nvPr/>
          </p:nvGrpSpPr>
          <p:grpSpPr>
            <a:xfrm>
              <a:off x="1125985" y="794857"/>
              <a:ext cx="142163" cy="142163"/>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07C15B"/>
              </a:solidFill>
            </p:spPr>
            <p:txBody>
              <a:bodyPr/>
              <a:lstStyle/>
              <a:p>
                <a:endParaRPr lang="en-US"/>
              </a:p>
            </p:txBody>
          </p:sp>
          <p:sp>
            <p:nvSpPr>
              <p:cNvPr id="68" name="TextBox 68"/>
              <p:cNvSpPr txBox="1"/>
              <p:nvPr/>
            </p:nvSpPr>
            <p:spPr>
              <a:xfrm>
                <a:off x="203200" y="92075"/>
                <a:ext cx="406400" cy="720725"/>
              </a:xfrm>
              <a:prstGeom prst="rect">
                <a:avLst/>
              </a:prstGeom>
            </p:spPr>
            <p:txBody>
              <a:bodyPr lIns="50800" tIns="50800" rIns="50800" bIns="50800" rtlCol="0" anchor="ctr"/>
              <a:lstStyle/>
              <a:p>
                <a:pPr algn="ctr">
                  <a:lnSpc>
                    <a:spcPts val="992"/>
                  </a:lnSpc>
                </a:pPr>
                <a:endParaRPr/>
              </a:p>
            </p:txBody>
          </p:sp>
        </p:grpSp>
        <p:sp>
          <p:nvSpPr>
            <p:cNvPr id="69" name="Freeform 69"/>
            <p:cNvSpPr/>
            <p:nvPr/>
          </p:nvSpPr>
          <p:spPr>
            <a:xfrm>
              <a:off x="1907003" y="276655"/>
              <a:ext cx="266965" cy="238813"/>
            </a:xfrm>
            <a:custGeom>
              <a:avLst/>
              <a:gdLst/>
              <a:ahLst/>
              <a:cxnLst/>
              <a:rect l="l" t="t" r="r" b="b"/>
              <a:pathLst>
                <a:path w="266965" h="238813">
                  <a:moveTo>
                    <a:pt x="0" y="0"/>
                  </a:moveTo>
                  <a:lnTo>
                    <a:pt x="266965" y="0"/>
                  </a:lnTo>
                  <a:lnTo>
                    <a:pt x="266965" y="238813"/>
                  </a:lnTo>
                  <a:lnTo>
                    <a:pt x="0" y="23881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70" name="TextBox 70"/>
            <p:cNvSpPr txBox="1"/>
            <p:nvPr/>
          </p:nvSpPr>
          <p:spPr>
            <a:xfrm>
              <a:off x="1207760" y="257605"/>
              <a:ext cx="636464" cy="231918"/>
            </a:xfrm>
            <a:prstGeom prst="rect">
              <a:avLst/>
            </a:prstGeom>
          </p:spPr>
          <p:txBody>
            <a:bodyPr lIns="0" tIns="0" rIns="0" bIns="0" rtlCol="0" anchor="t">
              <a:spAutoFit/>
            </a:bodyPr>
            <a:lstStyle/>
            <a:p>
              <a:pPr algn="ctr">
                <a:lnSpc>
                  <a:spcPts val="1497"/>
                </a:lnSpc>
              </a:pPr>
              <a:r>
                <a:rPr lang="en-US" sz="1069">
                  <a:solidFill>
                    <a:srgbClr val="FFFFFF"/>
                  </a:solidFill>
                  <a:latin typeface="Trocchi"/>
                </a:rPr>
                <a:t>Ralph</a:t>
              </a:r>
            </a:p>
          </p:txBody>
        </p:sp>
        <p:sp>
          <p:nvSpPr>
            <p:cNvPr id="71" name="TextBox 71"/>
            <p:cNvSpPr txBox="1"/>
            <p:nvPr/>
          </p:nvSpPr>
          <p:spPr>
            <a:xfrm>
              <a:off x="1206502" y="544068"/>
              <a:ext cx="637723" cy="160962"/>
            </a:xfrm>
            <a:prstGeom prst="rect">
              <a:avLst/>
            </a:prstGeom>
          </p:spPr>
          <p:txBody>
            <a:bodyPr lIns="0" tIns="0" rIns="0" bIns="0" rtlCol="0" anchor="t">
              <a:spAutoFit/>
            </a:bodyPr>
            <a:lstStyle/>
            <a:p>
              <a:pPr algn="ctr">
                <a:lnSpc>
                  <a:spcPts val="998"/>
                </a:lnSpc>
              </a:pPr>
              <a:r>
                <a:rPr lang="en-US" sz="713">
                  <a:solidFill>
                    <a:srgbClr val="FFFFFF"/>
                  </a:solidFill>
                  <a:latin typeface="Arimo"/>
                </a:rPr>
                <a:t>1k followers</a:t>
              </a:r>
            </a:p>
          </p:txBody>
        </p:sp>
        <p:sp>
          <p:nvSpPr>
            <p:cNvPr id="72" name="TextBox 72"/>
            <p:cNvSpPr txBox="1"/>
            <p:nvPr/>
          </p:nvSpPr>
          <p:spPr>
            <a:xfrm>
              <a:off x="1268148" y="776058"/>
              <a:ext cx="905820" cy="160962"/>
            </a:xfrm>
            <a:prstGeom prst="rect">
              <a:avLst/>
            </a:prstGeom>
          </p:spPr>
          <p:txBody>
            <a:bodyPr lIns="0" tIns="0" rIns="0" bIns="0" rtlCol="0" anchor="t">
              <a:spAutoFit/>
            </a:bodyPr>
            <a:lstStyle/>
            <a:p>
              <a:pPr algn="ctr">
                <a:lnSpc>
                  <a:spcPts val="998"/>
                </a:lnSpc>
              </a:pPr>
              <a:r>
                <a:rPr lang="en-US" sz="713">
                  <a:solidFill>
                    <a:srgbClr val="FFFFFF"/>
                  </a:solidFill>
                  <a:latin typeface="Arimo"/>
                </a:rPr>
                <a:t>45 impressions</a:t>
              </a:r>
            </a:p>
          </p:txBody>
        </p:sp>
      </p:grpSp>
      <p:grpSp>
        <p:nvGrpSpPr>
          <p:cNvPr id="73" name="Group 73"/>
          <p:cNvGrpSpPr/>
          <p:nvPr/>
        </p:nvGrpSpPr>
        <p:grpSpPr>
          <a:xfrm>
            <a:off x="3231607" y="7206867"/>
            <a:ext cx="1902222" cy="951111"/>
            <a:chOff x="0" y="0"/>
            <a:chExt cx="2536296" cy="1268148"/>
          </a:xfrm>
        </p:grpSpPr>
        <p:grpSp>
          <p:nvGrpSpPr>
            <p:cNvPr id="74" name="Group 74"/>
            <p:cNvGrpSpPr/>
            <p:nvPr/>
          </p:nvGrpSpPr>
          <p:grpSpPr>
            <a:xfrm>
              <a:off x="0" y="0"/>
              <a:ext cx="2536296" cy="1268148"/>
              <a:chOff x="0" y="0"/>
              <a:chExt cx="812800" cy="406400"/>
            </a:xfrm>
          </p:grpSpPr>
          <p:sp>
            <p:nvSpPr>
              <p:cNvPr id="75" name="Freeform 7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221C19"/>
              </a:solidFill>
              <a:ln w="38100" cap="sq">
                <a:solidFill>
                  <a:srgbClr val="FFFFFF"/>
                </a:solidFill>
                <a:prstDash val="solid"/>
                <a:miter/>
              </a:ln>
            </p:spPr>
            <p:txBody>
              <a:bodyPr/>
              <a:lstStyle/>
              <a:p>
                <a:endParaRPr lang="en-US"/>
              </a:p>
            </p:txBody>
          </p:sp>
          <p:sp>
            <p:nvSpPr>
              <p:cNvPr id="76" name="TextBox 76"/>
              <p:cNvSpPr txBox="1"/>
              <p:nvPr/>
            </p:nvSpPr>
            <p:spPr>
              <a:xfrm>
                <a:off x="0" y="-9525"/>
                <a:ext cx="812800" cy="415925"/>
              </a:xfrm>
              <a:prstGeom prst="rect">
                <a:avLst/>
              </a:prstGeom>
            </p:spPr>
            <p:txBody>
              <a:bodyPr lIns="50800" tIns="50800" rIns="50800" bIns="50800" rtlCol="0" anchor="ctr"/>
              <a:lstStyle/>
              <a:p>
                <a:pPr algn="ctr">
                  <a:lnSpc>
                    <a:spcPts val="992"/>
                  </a:lnSpc>
                </a:pPr>
                <a:endParaRPr/>
              </a:p>
            </p:txBody>
          </p:sp>
        </p:grpSp>
        <p:grpSp>
          <p:nvGrpSpPr>
            <p:cNvPr id="77" name="Group 77"/>
            <p:cNvGrpSpPr>
              <a:grpSpLocks noChangeAspect="1"/>
            </p:cNvGrpSpPr>
            <p:nvPr/>
          </p:nvGrpSpPr>
          <p:grpSpPr>
            <a:xfrm>
              <a:off x="241552" y="242968"/>
              <a:ext cx="782215" cy="782212"/>
              <a:chOff x="0" y="0"/>
              <a:chExt cx="6350000" cy="6349975"/>
            </a:xfrm>
          </p:grpSpPr>
          <p:sp>
            <p:nvSpPr>
              <p:cNvPr id="78" name="Freeform 7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4"/>
                <a:stretch>
                  <a:fillRect l="-24583" r="-24583"/>
                </a:stretch>
              </a:blipFill>
            </p:spPr>
            <p:txBody>
              <a:bodyPr/>
              <a:lstStyle/>
              <a:p>
                <a:endParaRPr lang="en-US"/>
              </a:p>
            </p:txBody>
          </p:sp>
        </p:grpSp>
        <p:grpSp>
          <p:nvGrpSpPr>
            <p:cNvPr id="79" name="Group 79"/>
            <p:cNvGrpSpPr/>
            <p:nvPr/>
          </p:nvGrpSpPr>
          <p:grpSpPr>
            <a:xfrm>
              <a:off x="1125985" y="794857"/>
              <a:ext cx="142163" cy="142163"/>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07C15B"/>
              </a:solidFill>
            </p:spPr>
            <p:txBody>
              <a:bodyPr/>
              <a:lstStyle/>
              <a:p>
                <a:endParaRPr lang="en-US"/>
              </a:p>
            </p:txBody>
          </p:sp>
          <p:sp>
            <p:nvSpPr>
              <p:cNvPr id="81" name="TextBox 81"/>
              <p:cNvSpPr txBox="1"/>
              <p:nvPr/>
            </p:nvSpPr>
            <p:spPr>
              <a:xfrm>
                <a:off x="203200" y="92075"/>
                <a:ext cx="406400" cy="720725"/>
              </a:xfrm>
              <a:prstGeom prst="rect">
                <a:avLst/>
              </a:prstGeom>
            </p:spPr>
            <p:txBody>
              <a:bodyPr lIns="50800" tIns="50800" rIns="50800" bIns="50800" rtlCol="0" anchor="ctr"/>
              <a:lstStyle/>
              <a:p>
                <a:pPr algn="ctr">
                  <a:lnSpc>
                    <a:spcPts val="992"/>
                  </a:lnSpc>
                </a:pPr>
                <a:endParaRPr/>
              </a:p>
            </p:txBody>
          </p:sp>
        </p:grpSp>
        <p:sp>
          <p:nvSpPr>
            <p:cNvPr id="82" name="Freeform 82"/>
            <p:cNvSpPr/>
            <p:nvPr/>
          </p:nvSpPr>
          <p:spPr>
            <a:xfrm>
              <a:off x="1907003" y="276655"/>
              <a:ext cx="266965" cy="238813"/>
            </a:xfrm>
            <a:custGeom>
              <a:avLst/>
              <a:gdLst/>
              <a:ahLst/>
              <a:cxnLst/>
              <a:rect l="l" t="t" r="r" b="b"/>
              <a:pathLst>
                <a:path w="266965" h="238813">
                  <a:moveTo>
                    <a:pt x="0" y="0"/>
                  </a:moveTo>
                  <a:lnTo>
                    <a:pt x="266965" y="0"/>
                  </a:lnTo>
                  <a:lnTo>
                    <a:pt x="266965" y="238813"/>
                  </a:lnTo>
                  <a:lnTo>
                    <a:pt x="0" y="23881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83" name="TextBox 83"/>
            <p:cNvSpPr txBox="1"/>
            <p:nvPr/>
          </p:nvSpPr>
          <p:spPr>
            <a:xfrm>
              <a:off x="1207760" y="257605"/>
              <a:ext cx="636464" cy="231918"/>
            </a:xfrm>
            <a:prstGeom prst="rect">
              <a:avLst/>
            </a:prstGeom>
          </p:spPr>
          <p:txBody>
            <a:bodyPr lIns="0" tIns="0" rIns="0" bIns="0" rtlCol="0" anchor="t">
              <a:spAutoFit/>
            </a:bodyPr>
            <a:lstStyle/>
            <a:p>
              <a:pPr algn="ctr">
                <a:lnSpc>
                  <a:spcPts val="1497"/>
                </a:lnSpc>
              </a:pPr>
              <a:r>
                <a:rPr lang="en-US" sz="1069">
                  <a:solidFill>
                    <a:srgbClr val="FFFFFF"/>
                  </a:solidFill>
                  <a:latin typeface="Trocchi"/>
                </a:rPr>
                <a:t>Foxey</a:t>
              </a:r>
            </a:p>
          </p:txBody>
        </p:sp>
        <p:sp>
          <p:nvSpPr>
            <p:cNvPr id="84" name="TextBox 84"/>
            <p:cNvSpPr txBox="1"/>
            <p:nvPr/>
          </p:nvSpPr>
          <p:spPr>
            <a:xfrm>
              <a:off x="1206502" y="544068"/>
              <a:ext cx="637723" cy="160962"/>
            </a:xfrm>
            <a:prstGeom prst="rect">
              <a:avLst/>
            </a:prstGeom>
          </p:spPr>
          <p:txBody>
            <a:bodyPr lIns="0" tIns="0" rIns="0" bIns="0" rtlCol="0" anchor="t">
              <a:spAutoFit/>
            </a:bodyPr>
            <a:lstStyle/>
            <a:p>
              <a:pPr algn="ctr">
                <a:lnSpc>
                  <a:spcPts val="998"/>
                </a:lnSpc>
              </a:pPr>
              <a:r>
                <a:rPr lang="en-US" sz="713">
                  <a:solidFill>
                    <a:srgbClr val="FFFFFF"/>
                  </a:solidFill>
                  <a:latin typeface="Arimo"/>
                </a:rPr>
                <a:t>1k followers</a:t>
              </a:r>
            </a:p>
          </p:txBody>
        </p:sp>
        <p:sp>
          <p:nvSpPr>
            <p:cNvPr id="85" name="TextBox 85"/>
            <p:cNvSpPr txBox="1"/>
            <p:nvPr/>
          </p:nvSpPr>
          <p:spPr>
            <a:xfrm>
              <a:off x="1268148" y="776058"/>
              <a:ext cx="905820" cy="160962"/>
            </a:xfrm>
            <a:prstGeom prst="rect">
              <a:avLst/>
            </a:prstGeom>
          </p:spPr>
          <p:txBody>
            <a:bodyPr lIns="0" tIns="0" rIns="0" bIns="0" rtlCol="0" anchor="t">
              <a:spAutoFit/>
            </a:bodyPr>
            <a:lstStyle/>
            <a:p>
              <a:pPr algn="ctr">
                <a:lnSpc>
                  <a:spcPts val="998"/>
                </a:lnSpc>
              </a:pPr>
              <a:r>
                <a:rPr lang="en-US" sz="713">
                  <a:solidFill>
                    <a:srgbClr val="FFFFFF"/>
                  </a:solidFill>
                  <a:latin typeface="Arimo"/>
                </a:rPr>
                <a:t>45 impressions</a:t>
              </a:r>
            </a:p>
          </p:txBody>
        </p:sp>
      </p:grpSp>
      <p:grpSp>
        <p:nvGrpSpPr>
          <p:cNvPr id="86" name="Group 86"/>
          <p:cNvGrpSpPr/>
          <p:nvPr/>
        </p:nvGrpSpPr>
        <p:grpSpPr>
          <a:xfrm>
            <a:off x="710375" y="8653818"/>
            <a:ext cx="4583894" cy="543492"/>
            <a:chOff x="0" y="0"/>
            <a:chExt cx="3427639" cy="406400"/>
          </a:xfrm>
        </p:grpSpPr>
        <p:sp>
          <p:nvSpPr>
            <p:cNvPr id="87" name="Freeform 87"/>
            <p:cNvSpPr/>
            <p:nvPr/>
          </p:nvSpPr>
          <p:spPr>
            <a:xfrm>
              <a:off x="0" y="0"/>
              <a:ext cx="3427639" cy="406400"/>
            </a:xfrm>
            <a:custGeom>
              <a:avLst/>
              <a:gdLst/>
              <a:ahLst/>
              <a:cxnLst/>
              <a:rect l="l" t="t" r="r" b="b"/>
              <a:pathLst>
                <a:path w="3427639" h="406400">
                  <a:moveTo>
                    <a:pt x="30401" y="0"/>
                  </a:moveTo>
                  <a:lnTo>
                    <a:pt x="3397238" y="0"/>
                  </a:lnTo>
                  <a:cubicBezTo>
                    <a:pt x="3414028" y="0"/>
                    <a:pt x="3427639" y="13611"/>
                    <a:pt x="3427639" y="30401"/>
                  </a:cubicBezTo>
                  <a:lnTo>
                    <a:pt x="3427639" y="375999"/>
                  </a:lnTo>
                  <a:cubicBezTo>
                    <a:pt x="3427639" y="384062"/>
                    <a:pt x="3424436" y="391794"/>
                    <a:pt x="3418735" y="397496"/>
                  </a:cubicBezTo>
                  <a:cubicBezTo>
                    <a:pt x="3413034" y="403197"/>
                    <a:pt x="3405301" y="406400"/>
                    <a:pt x="3397238" y="406400"/>
                  </a:cubicBezTo>
                  <a:lnTo>
                    <a:pt x="30401" y="406400"/>
                  </a:lnTo>
                  <a:cubicBezTo>
                    <a:pt x="13611" y="406400"/>
                    <a:pt x="0" y="392789"/>
                    <a:pt x="0" y="375999"/>
                  </a:cubicBezTo>
                  <a:lnTo>
                    <a:pt x="0" y="30401"/>
                  </a:lnTo>
                  <a:cubicBezTo>
                    <a:pt x="0" y="13611"/>
                    <a:pt x="13611" y="0"/>
                    <a:pt x="30401" y="0"/>
                  </a:cubicBezTo>
                  <a:close/>
                </a:path>
              </a:pathLst>
            </a:custGeom>
            <a:solidFill>
              <a:srgbClr val="221C19"/>
            </a:solidFill>
            <a:ln w="9525" cap="sq">
              <a:solidFill>
                <a:srgbClr val="FFFFFF"/>
              </a:solidFill>
              <a:prstDash val="solid"/>
              <a:miter/>
            </a:ln>
          </p:spPr>
          <p:txBody>
            <a:bodyPr/>
            <a:lstStyle/>
            <a:p>
              <a:endParaRPr lang="en-US"/>
            </a:p>
          </p:txBody>
        </p:sp>
        <p:sp>
          <p:nvSpPr>
            <p:cNvPr id="88" name="TextBox 88"/>
            <p:cNvSpPr txBox="1"/>
            <p:nvPr/>
          </p:nvSpPr>
          <p:spPr>
            <a:xfrm>
              <a:off x="0" y="-28575"/>
              <a:ext cx="3427639" cy="434975"/>
            </a:xfrm>
            <a:prstGeom prst="rect">
              <a:avLst/>
            </a:prstGeom>
          </p:spPr>
          <p:txBody>
            <a:bodyPr lIns="30015" tIns="30015" rIns="30015" bIns="30015" rtlCol="0" anchor="ctr"/>
            <a:lstStyle/>
            <a:p>
              <a:pPr>
                <a:lnSpc>
                  <a:spcPts val="1985"/>
                </a:lnSpc>
              </a:pPr>
              <a:r>
                <a:rPr lang="en-US" sz="1418" spc="-28">
                  <a:solidFill>
                    <a:srgbClr val="CECECE"/>
                  </a:solidFill>
                  <a:latin typeface="TT Norms"/>
                </a:rPr>
                <a:t>      What do you have in mind?</a:t>
              </a:r>
            </a:p>
          </p:txBody>
        </p:sp>
      </p:grpSp>
      <p:grpSp>
        <p:nvGrpSpPr>
          <p:cNvPr id="89" name="Group 89"/>
          <p:cNvGrpSpPr/>
          <p:nvPr/>
        </p:nvGrpSpPr>
        <p:grpSpPr>
          <a:xfrm>
            <a:off x="4836599" y="8794866"/>
            <a:ext cx="362328" cy="261396"/>
            <a:chOff x="0" y="0"/>
            <a:chExt cx="812800" cy="586382"/>
          </a:xfrm>
        </p:grpSpPr>
        <p:sp>
          <p:nvSpPr>
            <p:cNvPr id="90" name="Freeform 90"/>
            <p:cNvSpPr/>
            <p:nvPr/>
          </p:nvSpPr>
          <p:spPr>
            <a:xfrm>
              <a:off x="0" y="0"/>
              <a:ext cx="812800" cy="586382"/>
            </a:xfrm>
            <a:custGeom>
              <a:avLst/>
              <a:gdLst/>
              <a:ahLst/>
              <a:cxnLst/>
              <a:rect l="l" t="t" r="r" b="b"/>
              <a:pathLst>
                <a:path w="812800" h="586382">
                  <a:moveTo>
                    <a:pt x="609600" y="0"/>
                  </a:moveTo>
                  <a:cubicBezTo>
                    <a:pt x="721824" y="0"/>
                    <a:pt x="812800" y="131266"/>
                    <a:pt x="812800" y="293191"/>
                  </a:cubicBezTo>
                  <a:cubicBezTo>
                    <a:pt x="812800" y="455116"/>
                    <a:pt x="721824" y="586382"/>
                    <a:pt x="609600" y="586382"/>
                  </a:cubicBezTo>
                  <a:lnTo>
                    <a:pt x="203200" y="586382"/>
                  </a:lnTo>
                  <a:cubicBezTo>
                    <a:pt x="90976" y="586382"/>
                    <a:pt x="0" y="455116"/>
                    <a:pt x="0" y="293191"/>
                  </a:cubicBezTo>
                  <a:cubicBezTo>
                    <a:pt x="0" y="131266"/>
                    <a:pt x="90976" y="0"/>
                    <a:pt x="203200" y="0"/>
                  </a:cubicBezTo>
                  <a:close/>
                </a:path>
              </a:pathLst>
            </a:custGeom>
            <a:solidFill>
              <a:srgbClr val="FFFFFF"/>
            </a:solidFill>
          </p:spPr>
          <p:txBody>
            <a:bodyPr/>
            <a:lstStyle/>
            <a:p>
              <a:endParaRPr lang="en-US"/>
            </a:p>
          </p:txBody>
        </p:sp>
        <p:sp>
          <p:nvSpPr>
            <p:cNvPr id="91" name="TextBox 91"/>
            <p:cNvSpPr txBox="1"/>
            <p:nvPr/>
          </p:nvSpPr>
          <p:spPr>
            <a:xfrm>
              <a:off x="0" y="-9525"/>
              <a:ext cx="812800" cy="595907"/>
            </a:xfrm>
            <a:prstGeom prst="rect">
              <a:avLst/>
            </a:prstGeom>
          </p:spPr>
          <p:txBody>
            <a:bodyPr lIns="30015" tIns="30015" rIns="30015" bIns="30015" rtlCol="0" anchor="ctr"/>
            <a:lstStyle/>
            <a:p>
              <a:pPr algn="ctr">
                <a:lnSpc>
                  <a:spcPts val="1158"/>
                </a:lnSpc>
              </a:pPr>
              <a:r>
                <a:rPr lang="en-US" sz="827">
                  <a:solidFill>
                    <a:srgbClr val="000000"/>
                  </a:solidFill>
                  <a:latin typeface="Helvetica World Bold"/>
                </a:rPr>
                <a:t>Post</a:t>
              </a:r>
            </a:p>
          </p:txBody>
        </p:sp>
      </p:grpSp>
      <p:grpSp>
        <p:nvGrpSpPr>
          <p:cNvPr id="92" name="Group 92"/>
          <p:cNvGrpSpPr/>
          <p:nvPr/>
        </p:nvGrpSpPr>
        <p:grpSpPr>
          <a:xfrm>
            <a:off x="4047322" y="317767"/>
            <a:ext cx="1216226" cy="279780"/>
            <a:chOff x="0" y="0"/>
            <a:chExt cx="1621634" cy="373040"/>
          </a:xfrm>
        </p:grpSpPr>
        <p:sp>
          <p:nvSpPr>
            <p:cNvPr id="93" name="Freeform 93"/>
            <p:cNvSpPr/>
            <p:nvPr/>
          </p:nvSpPr>
          <p:spPr>
            <a:xfrm>
              <a:off x="1253268" y="0"/>
              <a:ext cx="368367" cy="368367"/>
            </a:xfrm>
            <a:custGeom>
              <a:avLst/>
              <a:gdLst/>
              <a:ahLst/>
              <a:cxnLst/>
              <a:rect l="l" t="t" r="r" b="b"/>
              <a:pathLst>
                <a:path w="368367" h="368367">
                  <a:moveTo>
                    <a:pt x="0" y="0"/>
                  </a:moveTo>
                  <a:lnTo>
                    <a:pt x="368366" y="0"/>
                  </a:lnTo>
                  <a:lnTo>
                    <a:pt x="368366" y="368367"/>
                  </a:lnTo>
                  <a:lnTo>
                    <a:pt x="0" y="368367"/>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94" name="Freeform 94"/>
            <p:cNvSpPr/>
            <p:nvPr/>
          </p:nvSpPr>
          <p:spPr>
            <a:xfrm>
              <a:off x="738283" y="41064"/>
              <a:ext cx="357799" cy="286239"/>
            </a:xfrm>
            <a:custGeom>
              <a:avLst/>
              <a:gdLst/>
              <a:ahLst/>
              <a:cxnLst/>
              <a:rect l="l" t="t" r="r" b="b"/>
              <a:pathLst>
                <a:path w="357799" h="286239">
                  <a:moveTo>
                    <a:pt x="0" y="0"/>
                  </a:moveTo>
                  <a:lnTo>
                    <a:pt x="357798" y="0"/>
                  </a:lnTo>
                  <a:lnTo>
                    <a:pt x="357798" y="286239"/>
                  </a:lnTo>
                  <a:lnTo>
                    <a:pt x="0" y="28623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95" name="Freeform 95"/>
            <p:cNvSpPr/>
            <p:nvPr/>
          </p:nvSpPr>
          <p:spPr>
            <a:xfrm>
              <a:off x="0" y="41064"/>
              <a:ext cx="818874" cy="331976"/>
            </a:xfrm>
            <a:custGeom>
              <a:avLst/>
              <a:gdLst/>
              <a:ahLst/>
              <a:cxnLst/>
              <a:rect l="l" t="t" r="r" b="b"/>
              <a:pathLst>
                <a:path w="818874" h="331976">
                  <a:moveTo>
                    <a:pt x="0" y="0"/>
                  </a:moveTo>
                  <a:lnTo>
                    <a:pt x="818874" y="0"/>
                  </a:lnTo>
                  <a:lnTo>
                    <a:pt x="818874" y="331976"/>
                  </a:lnTo>
                  <a:lnTo>
                    <a:pt x="0" y="331976"/>
                  </a:lnTo>
                  <a:lnTo>
                    <a:pt x="0" y="0"/>
                  </a:lnTo>
                  <a:close/>
                </a:path>
              </a:pathLst>
            </a:custGeom>
            <a:blipFill>
              <a:blip r:embed="rId29"/>
              <a:stretch>
                <a:fillRect/>
              </a:stretch>
            </a:blipFill>
          </p:spPr>
          <p:txBody>
            <a:bodyPr/>
            <a:lstStyle/>
            <a:p>
              <a:endParaRPr lang="en-US"/>
            </a:p>
          </p:txBody>
        </p:sp>
      </p:grpSp>
      <p:grpSp>
        <p:nvGrpSpPr>
          <p:cNvPr id="96" name="Group 96"/>
          <p:cNvGrpSpPr/>
          <p:nvPr/>
        </p:nvGrpSpPr>
        <p:grpSpPr>
          <a:xfrm>
            <a:off x="2297935" y="245960"/>
            <a:ext cx="1478368" cy="401014"/>
            <a:chOff x="0" y="0"/>
            <a:chExt cx="1971158" cy="534686"/>
          </a:xfrm>
        </p:grpSpPr>
        <p:grpSp>
          <p:nvGrpSpPr>
            <p:cNvPr id="97" name="Group 97"/>
            <p:cNvGrpSpPr/>
            <p:nvPr/>
          </p:nvGrpSpPr>
          <p:grpSpPr>
            <a:xfrm>
              <a:off x="0" y="0"/>
              <a:ext cx="1971158" cy="534686"/>
              <a:chOff x="0" y="0"/>
              <a:chExt cx="1498223" cy="406400"/>
            </a:xfrm>
          </p:grpSpPr>
          <p:sp>
            <p:nvSpPr>
              <p:cNvPr id="98" name="Freeform 98"/>
              <p:cNvSpPr/>
              <p:nvPr/>
            </p:nvSpPr>
            <p:spPr>
              <a:xfrm>
                <a:off x="0" y="0"/>
                <a:ext cx="1498223" cy="406400"/>
              </a:xfrm>
              <a:custGeom>
                <a:avLst/>
                <a:gdLst/>
                <a:ahLst/>
                <a:cxnLst/>
                <a:rect l="l" t="t" r="r" b="b"/>
                <a:pathLst>
                  <a:path w="1498223" h="406400">
                    <a:moveTo>
                      <a:pt x="1295023" y="0"/>
                    </a:moveTo>
                    <a:cubicBezTo>
                      <a:pt x="1407247" y="0"/>
                      <a:pt x="1498223" y="90976"/>
                      <a:pt x="1498223" y="203200"/>
                    </a:cubicBezTo>
                    <a:cubicBezTo>
                      <a:pt x="1498223" y="315424"/>
                      <a:pt x="1407247" y="406400"/>
                      <a:pt x="1295023"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221C19"/>
                </a:solidFill>
                <a:prstDash val="solid"/>
                <a:miter/>
              </a:ln>
            </p:spPr>
            <p:txBody>
              <a:bodyPr/>
              <a:lstStyle/>
              <a:p>
                <a:endParaRPr lang="en-US">
                  <a:highlight>
                    <a:srgbClr val="C0C0C0"/>
                  </a:highlight>
                </a:endParaRPr>
              </a:p>
            </p:txBody>
          </p:sp>
          <p:sp>
            <p:nvSpPr>
              <p:cNvPr id="99" name="TextBox 99"/>
              <p:cNvSpPr txBox="1"/>
              <p:nvPr/>
            </p:nvSpPr>
            <p:spPr>
              <a:xfrm>
                <a:off x="0" y="-9525"/>
                <a:ext cx="1498223" cy="415925"/>
              </a:xfrm>
              <a:prstGeom prst="rect">
                <a:avLst/>
              </a:prstGeom>
            </p:spPr>
            <p:txBody>
              <a:bodyPr lIns="50800" tIns="50800" rIns="50800" bIns="50800" rtlCol="0" anchor="ctr"/>
              <a:lstStyle/>
              <a:p>
                <a:pPr algn="ctr">
                  <a:lnSpc>
                    <a:spcPts val="992"/>
                  </a:lnSpc>
                </a:pPr>
                <a:endParaRPr>
                  <a:highlight>
                    <a:srgbClr val="C0C0C0"/>
                  </a:highlight>
                </a:endParaRPr>
              </a:p>
            </p:txBody>
          </p:sp>
        </p:grpSp>
        <p:sp>
          <p:nvSpPr>
            <p:cNvPr id="100" name="Freeform 100"/>
            <p:cNvSpPr/>
            <p:nvPr/>
          </p:nvSpPr>
          <p:spPr>
            <a:xfrm rot="-30000">
              <a:off x="1421386" y="77360"/>
              <a:ext cx="362462" cy="362462"/>
            </a:xfrm>
            <a:custGeom>
              <a:avLst/>
              <a:gdLst/>
              <a:ahLst/>
              <a:cxnLst/>
              <a:rect l="l" t="t" r="r" b="b"/>
              <a:pathLst>
                <a:path w="362462" h="362462">
                  <a:moveTo>
                    <a:pt x="3135" y="0"/>
                  </a:moveTo>
                  <a:lnTo>
                    <a:pt x="362461" y="3136"/>
                  </a:lnTo>
                  <a:lnTo>
                    <a:pt x="359325" y="362461"/>
                  </a:lnTo>
                  <a:lnTo>
                    <a:pt x="0" y="359326"/>
                  </a:lnTo>
                  <a:lnTo>
                    <a:pt x="3135" y="0"/>
                  </a:lnTo>
                  <a:close/>
                </a:path>
              </a:pathLst>
            </a:custGeom>
            <a:blipFill>
              <a:blip r:embed="rId30">
                <a:alphaModFix amt="76000"/>
              </a:blip>
              <a:stretch>
                <a:fillRect l="-68905" t="-65310" r="-65086" b="-68681"/>
              </a:stretch>
            </a:blipFill>
            <a:ln w="85725" cap="rnd">
              <a:solidFill>
                <a:srgbClr val="000000">
                  <a:alpha val="75686"/>
                </a:srgbClr>
              </a:solidFill>
              <a:prstDash val="solid"/>
              <a:round/>
            </a:ln>
          </p:spPr>
          <p:txBody>
            <a:bodyPr/>
            <a:lstStyle/>
            <a:p>
              <a:endParaRPr lang="en-US">
                <a:highlight>
                  <a:srgbClr val="C0C0C0"/>
                </a:highlight>
              </a:endParaRPr>
            </a:p>
          </p:txBody>
        </p:sp>
      </p:grpSp>
      <p:sp>
        <p:nvSpPr>
          <p:cNvPr id="101" name="TextBox 101"/>
          <p:cNvSpPr txBox="1"/>
          <p:nvPr/>
        </p:nvSpPr>
        <p:spPr>
          <a:xfrm>
            <a:off x="771352" y="312081"/>
            <a:ext cx="567173" cy="262575"/>
          </a:xfrm>
          <a:prstGeom prst="rect">
            <a:avLst/>
          </a:prstGeom>
        </p:spPr>
        <p:txBody>
          <a:bodyPr lIns="0" tIns="0" rIns="0" bIns="0" rtlCol="0" anchor="t">
            <a:spAutoFit/>
          </a:bodyPr>
          <a:lstStyle/>
          <a:p>
            <a:pPr algn="ctr">
              <a:lnSpc>
                <a:spcPts val="1967"/>
              </a:lnSpc>
            </a:pPr>
            <a:r>
              <a:rPr lang="en-US" sz="1405">
                <a:solidFill>
                  <a:srgbClr val="FFFFFF"/>
                </a:solidFill>
                <a:latin typeface="Helvetica World Bold"/>
              </a:rPr>
              <a:t>9:41</a:t>
            </a:r>
          </a:p>
        </p:txBody>
      </p:sp>
      <p:sp>
        <p:nvSpPr>
          <p:cNvPr id="102" name="TextBox 102"/>
          <p:cNvSpPr txBox="1"/>
          <p:nvPr/>
        </p:nvSpPr>
        <p:spPr>
          <a:xfrm>
            <a:off x="3912415" y="6152163"/>
            <a:ext cx="477348" cy="178701"/>
          </a:xfrm>
          <a:prstGeom prst="rect">
            <a:avLst/>
          </a:prstGeom>
        </p:spPr>
        <p:txBody>
          <a:bodyPr lIns="0" tIns="0" rIns="0" bIns="0" rtlCol="0" anchor="t">
            <a:spAutoFit/>
          </a:bodyPr>
          <a:lstStyle/>
          <a:p>
            <a:pPr algn="ctr">
              <a:lnSpc>
                <a:spcPts val="1497"/>
              </a:lnSpc>
            </a:pPr>
            <a:r>
              <a:rPr lang="en-US" sz="1069">
                <a:solidFill>
                  <a:srgbClr val="FFFFFF"/>
                </a:solidFill>
                <a:latin typeface="Trocchi"/>
              </a:rPr>
              <a:t>John</a:t>
            </a:r>
          </a:p>
        </p:txBody>
      </p:sp>
      <p:sp>
        <p:nvSpPr>
          <p:cNvPr id="103" name="TextBox 103"/>
          <p:cNvSpPr txBox="1"/>
          <p:nvPr/>
        </p:nvSpPr>
        <p:spPr>
          <a:xfrm>
            <a:off x="3911472" y="6367010"/>
            <a:ext cx="625488" cy="125484"/>
          </a:xfrm>
          <a:prstGeom prst="rect">
            <a:avLst/>
          </a:prstGeom>
        </p:spPr>
        <p:txBody>
          <a:bodyPr lIns="0" tIns="0" rIns="0" bIns="0" rtlCol="0" anchor="t">
            <a:spAutoFit/>
          </a:bodyPr>
          <a:lstStyle/>
          <a:p>
            <a:pPr algn="ctr">
              <a:lnSpc>
                <a:spcPts val="998"/>
              </a:lnSpc>
            </a:pPr>
            <a:r>
              <a:rPr lang="en-US" sz="713">
                <a:solidFill>
                  <a:srgbClr val="FFFFFF"/>
                </a:solidFill>
                <a:latin typeface="Arimo"/>
              </a:rPr>
              <a:t> 78 followers</a:t>
            </a:r>
          </a:p>
        </p:txBody>
      </p:sp>
      <p:sp>
        <p:nvSpPr>
          <p:cNvPr id="104" name="TextBox 104"/>
          <p:cNvSpPr txBox="1"/>
          <p:nvPr/>
        </p:nvSpPr>
        <p:spPr>
          <a:xfrm>
            <a:off x="3957706" y="6541003"/>
            <a:ext cx="679365" cy="125484"/>
          </a:xfrm>
          <a:prstGeom prst="rect">
            <a:avLst/>
          </a:prstGeom>
        </p:spPr>
        <p:txBody>
          <a:bodyPr lIns="0" tIns="0" rIns="0" bIns="0" rtlCol="0" anchor="t">
            <a:spAutoFit/>
          </a:bodyPr>
          <a:lstStyle/>
          <a:p>
            <a:pPr algn="ctr">
              <a:lnSpc>
                <a:spcPts val="998"/>
              </a:lnSpc>
            </a:pPr>
            <a:r>
              <a:rPr lang="en-US" sz="713">
                <a:solidFill>
                  <a:srgbClr val="FFFFFF"/>
                </a:solidFill>
                <a:latin typeface="Arimo"/>
              </a:rPr>
              <a:t>45 impressions</a:t>
            </a:r>
          </a:p>
        </p:txBody>
      </p:sp>
      <p:sp>
        <p:nvSpPr>
          <p:cNvPr id="105" name="TextBox 105"/>
          <p:cNvSpPr txBox="1"/>
          <p:nvPr/>
        </p:nvSpPr>
        <p:spPr>
          <a:xfrm>
            <a:off x="701446" y="730841"/>
            <a:ext cx="1997522" cy="406180"/>
          </a:xfrm>
          <a:prstGeom prst="rect">
            <a:avLst/>
          </a:prstGeom>
        </p:spPr>
        <p:txBody>
          <a:bodyPr lIns="0" tIns="0" rIns="0" bIns="0" rtlCol="0" anchor="t">
            <a:spAutoFit/>
          </a:bodyPr>
          <a:lstStyle/>
          <a:p>
            <a:pPr algn="ctr">
              <a:lnSpc>
                <a:spcPts val="3328"/>
              </a:lnSpc>
            </a:pPr>
            <a:r>
              <a:rPr lang="en-US" sz="2377">
                <a:solidFill>
                  <a:srgbClr val="FFFFFF"/>
                </a:solidFill>
                <a:latin typeface="Trocchi"/>
              </a:rPr>
              <a:t>Communities</a:t>
            </a:r>
          </a:p>
        </p:txBody>
      </p:sp>
      <p:sp>
        <p:nvSpPr>
          <p:cNvPr id="106" name="TextBox 106"/>
          <p:cNvSpPr txBox="1"/>
          <p:nvPr/>
        </p:nvSpPr>
        <p:spPr>
          <a:xfrm>
            <a:off x="698028" y="1362076"/>
            <a:ext cx="1116706" cy="217665"/>
          </a:xfrm>
          <a:prstGeom prst="rect">
            <a:avLst/>
          </a:prstGeom>
        </p:spPr>
        <p:txBody>
          <a:bodyPr lIns="0" tIns="0" rIns="0" bIns="0" rtlCol="0" anchor="t">
            <a:spAutoFit/>
          </a:bodyPr>
          <a:lstStyle/>
          <a:p>
            <a:pPr algn="ctr">
              <a:lnSpc>
                <a:spcPts val="1747"/>
              </a:lnSpc>
            </a:pPr>
            <a:r>
              <a:rPr lang="en-US" sz="1248">
                <a:solidFill>
                  <a:srgbClr val="FFFFFF"/>
                </a:solidFill>
                <a:latin typeface="Trocchi"/>
              </a:rPr>
              <a:t>Trending Now</a:t>
            </a:r>
          </a:p>
        </p:txBody>
      </p:sp>
      <p:sp>
        <p:nvSpPr>
          <p:cNvPr id="107" name="TextBox 107"/>
          <p:cNvSpPr txBox="1"/>
          <p:nvPr/>
        </p:nvSpPr>
        <p:spPr>
          <a:xfrm>
            <a:off x="781163" y="1743431"/>
            <a:ext cx="427362" cy="454574"/>
          </a:xfrm>
          <a:prstGeom prst="rect">
            <a:avLst/>
          </a:prstGeom>
        </p:spPr>
        <p:txBody>
          <a:bodyPr lIns="0" tIns="0" rIns="0" bIns="0" rtlCol="0" anchor="t">
            <a:spAutoFit/>
          </a:bodyPr>
          <a:lstStyle/>
          <a:p>
            <a:pPr algn="ctr">
              <a:lnSpc>
                <a:spcPts val="3428"/>
              </a:lnSpc>
              <a:spcBef>
                <a:spcPct val="0"/>
              </a:spcBef>
            </a:pPr>
            <a:r>
              <a:rPr lang="en-US" sz="2449">
                <a:solidFill>
                  <a:srgbClr val="000000"/>
                </a:solidFill>
                <a:ea typeface="Helvetica World Bold"/>
              </a:rPr>
              <a:t>📈</a:t>
            </a:r>
          </a:p>
        </p:txBody>
      </p:sp>
      <p:sp>
        <p:nvSpPr>
          <p:cNvPr id="108" name="TextBox 108"/>
          <p:cNvSpPr txBox="1"/>
          <p:nvPr/>
        </p:nvSpPr>
        <p:spPr>
          <a:xfrm>
            <a:off x="2976486" y="1755410"/>
            <a:ext cx="336677" cy="423213"/>
          </a:xfrm>
          <a:prstGeom prst="rect">
            <a:avLst/>
          </a:prstGeom>
        </p:spPr>
        <p:txBody>
          <a:bodyPr lIns="0" tIns="0" rIns="0" bIns="0" rtlCol="0" anchor="t">
            <a:spAutoFit/>
          </a:bodyPr>
          <a:lstStyle/>
          <a:p>
            <a:pPr algn="ctr">
              <a:lnSpc>
                <a:spcPts val="3138"/>
              </a:lnSpc>
              <a:spcBef>
                <a:spcPct val="0"/>
              </a:spcBef>
            </a:pPr>
            <a:r>
              <a:rPr lang="en-US" sz="2241">
                <a:solidFill>
                  <a:srgbClr val="F9C23C"/>
                </a:solidFill>
                <a:latin typeface="Helvetica World Bold"/>
              </a:rPr>
              <a:t>₿</a:t>
            </a:r>
          </a:p>
        </p:txBody>
      </p:sp>
      <p:sp>
        <p:nvSpPr>
          <p:cNvPr id="109" name="TextBox 109"/>
          <p:cNvSpPr txBox="1"/>
          <p:nvPr/>
        </p:nvSpPr>
        <p:spPr>
          <a:xfrm>
            <a:off x="1980281" y="1789833"/>
            <a:ext cx="377541" cy="371295"/>
          </a:xfrm>
          <a:prstGeom prst="rect">
            <a:avLst/>
          </a:prstGeom>
        </p:spPr>
        <p:txBody>
          <a:bodyPr lIns="0" tIns="0" rIns="0" bIns="0" rtlCol="0" anchor="t">
            <a:spAutoFit/>
          </a:bodyPr>
          <a:lstStyle/>
          <a:p>
            <a:pPr algn="ctr">
              <a:lnSpc>
                <a:spcPts val="2807"/>
              </a:lnSpc>
              <a:spcBef>
                <a:spcPct val="0"/>
              </a:spcBef>
            </a:pPr>
            <a:r>
              <a:rPr lang="en-US" sz="2005">
                <a:solidFill>
                  <a:srgbClr val="000000"/>
                </a:solidFill>
                <a:ea typeface="Helvetica World Bold"/>
              </a:rPr>
              <a:t>💡</a:t>
            </a:r>
          </a:p>
        </p:txBody>
      </p:sp>
      <p:sp>
        <p:nvSpPr>
          <p:cNvPr id="110" name="TextBox 110"/>
          <p:cNvSpPr txBox="1"/>
          <p:nvPr/>
        </p:nvSpPr>
        <p:spPr>
          <a:xfrm>
            <a:off x="682365" y="2609538"/>
            <a:ext cx="1775879" cy="217665"/>
          </a:xfrm>
          <a:prstGeom prst="rect">
            <a:avLst/>
          </a:prstGeom>
        </p:spPr>
        <p:txBody>
          <a:bodyPr lIns="0" tIns="0" rIns="0" bIns="0" rtlCol="0" anchor="t">
            <a:spAutoFit/>
          </a:bodyPr>
          <a:lstStyle/>
          <a:p>
            <a:pPr algn="ctr">
              <a:lnSpc>
                <a:spcPts val="1747"/>
              </a:lnSpc>
            </a:pPr>
            <a:r>
              <a:rPr lang="en-US" sz="1248">
                <a:solidFill>
                  <a:srgbClr val="FFFFFF"/>
                </a:solidFill>
                <a:latin typeface="Trocchi"/>
              </a:rPr>
              <a:t>Community Spotlights</a:t>
            </a:r>
          </a:p>
        </p:txBody>
      </p:sp>
      <p:sp>
        <p:nvSpPr>
          <p:cNvPr id="111" name="TextBox 111"/>
          <p:cNvSpPr txBox="1"/>
          <p:nvPr/>
        </p:nvSpPr>
        <p:spPr>
          <a:xfrm>
            <a:off x="3990129" y="4883398"/>
            <a:ext cx="846470" cy="144822"/>
          </a:xfrm>
          <a:prstGeom prst="rect">
            <a:avLst/>
          </a:prstGeom>
        </p:spPr>
        <p:txBody>
          <a:bodyPr lIns="0" tIns="0" rIns="0" bIns="0" rtlCol="0" anchor="t">
            <a:spAutoFit/>
          </a:bodyPr>
          <a:lstStyle/>
          <a:p>
            <a:pPr algn="ctr">
              <a:lnSpc>
                <a:spcPts val="1081"/>
              </a:lnSpc>
            </a:pPr>
            <a:r>
              <a:rPr lang="en-US" sz="772">
                <a:solidFill>
                  <a:srgbClr val="FFFFFF"/>
                </a:solidFill>
                <a:latin typeface="Arimo"/>
              </a:rPr>
              <a:t>Author: </a:t>
            </a:r>
            <a:r>
              <a:rPr lang="en-US" sz="772" u="sng">
                <a:solidFill>
                  <a:srgbClr val="FFFFFF"/>
                </a:solidFill>
                <a:latin typeface="Arimo"/>
              </a:rPr>
              <a:t>@crabby78</a:t>
            </a:r>
          </a:p>
        </p:txBody>
      </p:sp>
      <p:sp>
        <p:nvSpPr>
          <p:cNvPr id="112" name="TextBox 112"/>
          <p:cNvSpPr txBox="1"/>
          <p:nvPr/>
        </p:nvSpPr>
        <p:spPr>
          <a:xfrm>
            <a:off x="698028" y="5585181"/>
            <a:ext cx="1260149" cy="205056"/>
          </a:xfrm>
          <a:prstGeom prst="rect">
            <a:avLst/>
          </a:prstGeom>
        </p:spPr>
        <p:txBody>
          <a:bodyPr wrap="square" lIns="0" tIns="0" rIns="0" bIns="0" rtlCol="0" anchor="t">
            <a:spAutoFit/>
          </a:bodyPr>
          <a:lstStyle/>
          <a:p>
            <a:pPr algn="ctr">
              <a:lnSpc>
                <a:spcPts val="1747"/>
              </a:lnSpc>
            </a:pPr>
            <a:r>
              <a:rPr lang="en-US" sz="1248" dirty="0">
                <a:solidFill>
                  <a:srgbClr val="FFFFFF"/>
                </a:solidFill>
                <a:latin typeface="Trocchi"/>
              </a:rPr>
              <a:t>Top members</a:t>
            </a:r>
          </a:p>
        </p:txBody>
      </p:sp>
      <p:sp>
        <p:nvSpPr>
          <p:cNvPr id="113" name="TextBox 113"/>
          <p:cNvSpPr txBox="1"/>
          <p:nvPr/>
        </p:nvSpPr>
        <p:spPr>
          <a:xfrm>
            <a:off x="5017763" y="5347684"/>
            <a:ext cx="292316" cy="178413"/>
          </a:xfrm>
          <a:prstGeom prst="rect">
            <a:avLst/>
          </a:prstGeom>
        </p:spPr>
        <p:txBody>
          <a:bodyPr lIns="0" tIns="0" rIns="0" bIns="0" rtlCol="0" anchor="t">
            <a:spAutoFit/>
          </a:bodyPr>
          <a:lstStyle/>
          <a:p>
            <a:pPr algn="ctr">
              <a:lnSpc>
                <a:spcPts val="1414"/>
              </a:lnSpc>
            </a:pPr>
            <a:r>
              <a:rPr lang="en-US" sz="1010" u="sng">
                <a:solidFill>
                  <a:srgbClr val="FFFFFF"/>
                </a:solidFill>
                <a:latin typeface="Arimo"/>
              </a:rPr>
              <a:t>more</a:t>
            </a:r>
          </a:p>
        </p:txBody>
      </p:sp>
      <p:sp>
        <p:nvSpPr>
          <p:cNvPr id="114" name="TextBox 114"/>
          <p:cNvSpPr txBox="1"/>
          <p:nvPr/>
        </p:nvSpPr>
        <p:spPr>
          <a:xfrm>
            <a:off x="4990923" y="8141007"/>
            <a:ext cx="292316" cy="178413"/>
          </a:xfrm>
          <a:prstGeom prst="rect">
            <a:avLst/>
          </a:prstGeom>
        </p:spPr>
        <p:txBody>
          <a:bodyPr lIns="0" tIns="0" rIns="0" bIns="0" rtlCol="0" anchor="t">
            <a:spAutoFit/>
          </a:bodyPr>
          <a:lstStyle/>
          <a:p>
            <a:pPr algn="ctr">
              <a:lnSpc>
                <a:spcPts val="1414"/>
              </a:lnSpc>
            </a:pPr>
            <a:r>
              <a:rPr lang="en-US" sz="1010" u="sng">
                <a:solidFill>
                  <a:srgbClr val="FFFFFF"/>
                </a:solidFill>
                <a:latin typeface="Arimo"/>
              </a:rPr>
              <a:t>more</a:t>
            </a:r>
          </a:p>
        </p:txBody>
      </p:sp>
      <p:grpSp>
        <p:nvGrpSpPr>
          <p:cNvPr id="115" name="Group 115"/>
          <p:cNvGrpSpPr/>
          <p:nvPr/>
        </p:nvGrpSpPr>
        <p:grpSpPr>
          <a:xfrm>
            <a:off x="12720148" y="70907"/>
            <a:ext cx="5086508" cy="10145185"/>
            <a:chOff x="0" y="0"/>
            <a:chExt cx="3751038" cy="7481552"/>
          </a:xfrm>
        </p:grpSpPr>
        <p:sp>
          <p:nvSpPr>
            <p:cNvPr id="116" name="Freeform 116"/>
            <p:cNvSpPr/>
            <p:nvPr/>
          </p:nvSpPr>
          <p:spPr>
            <a:xfrm>
              <a:off x="0" y="0"/>
              <a:ext cx="3751038" cy="7481552"/>
            </a:xfrm>
            <a:custGeom>
              <a:avLst/>
              <a:gdLst/>
              <a:ahLst/>
              <a:cxnLst/>
              <a:rect l="l" t="t" r="r" b="b"/>
              <a:pathLst>
                <a:path w="3751038" h="7481552">
                  <a:moveTo>
                    <a:pt x="91323" y="0"/>
                  </a:moveTo>
                  <a:lnTo>
                    <a:pt x="3659715" y="0"/>
                  </a:lnTo>
                  <a:cubicBezTo>
                    <a:pt x="3710151" y="0"/>
                    <a:pt x="3751038" y="40887"/>
                    <a:pt x="3751038" y="91323"/>
                  </a:cubicBezTo>
                  <a:lnTo>
                    <a:pt x="3751038" y="7390229"/>
                  </a:lnTo>
                  <a:cubicBezTo>
                    <a:pt x="3751038" y="7414449"/>
                    <a:pt x="3741416" y="7437678"/>
                    <a:pt x="3724290" y="7454804"/>
                  </a:cubicBezTo>
                  <a:cubicBezTo>
                    <a:pt x="3707163" y="7471931"/>
                    <a:pt x="3683935" y="7481552"/>
                    <a:pt x="3659715" y="7481552"/>
                  </a:cubicBezTo>
                  <a:lnTo>
                    <a:pt x="91323" y="7481552"/>
                  </a:lnTo>
                  <a:cubicBezTo>
                    <a:pt x="67103" y="7481552"/>
                    <a:pt x="43874" y="7471931"/>
                    <a:pt x="26748" y="7454804"/>
                  </a:cubicBezTo>
                  <a:cubicBezTo>
                    <a:pt x="9622" y="7437678"/>
                    <a:pt x="0" y="7414449"/>
                    <a:pt x="0" y="7390229"/>
                  </a:cubicBezTo>
                  <a:lnTo>
                    <a:pt x="0" y="91323"/>
                  </a:lnTo>
                  <a:cubicBezTo>
                    <a:pt x="0" y="67103"/>
                    <a:pt x="9622" y="43874"/>
                    <a:pt x="26748" y="26748"/>
                  </a:cubicBezTo>
                  <a:cubicBezTo>
                    <a:pt x="43874" y="9622"/>
                    <a:pt x="67103" y="0"/>
                    <a:pt x="91323" y="0"/>
                  </a:cubicBezTo>
                  <a:close/>
                </a:path>
              </a:pathLst>
            </a:custGeom>
            <a:solidFill>
              <a:srgbClr val="000000"/>
            </a:solidFill>
            <a:ln w="114300" cap="rnd">
              <a:solidFill>
                <a:srgbClr val="2E2E2E"/>
              </a:solidFill>
              <a:prstDash val="solid"/>
              <a:round/>
            </a:ln>
          </p:spPr>
          <p:txBody>
            <a:bodyPr/>
            <a:lstStyle/>
            <a:p>
              <a:endParaRPr lang="en-US"/>
            </a:p>
          </p:txBody>
        </p:sp>
        <p:sp>
          <p:nvSpPr>
            <p:cNvPr id="117" name="TextBox 117"/>
            <p:cNvSpPr txBox="1"/>
            <p:nvPr/>
          </p:nvSpPr>
          <p:spPr>
            <a:xfrm>
              <a:off x="0" y="-9525"/>
              <a:ext cx="3751038" cy="7491077"/>
            </a:xfrm>
            <a:prstGeom prst="rect">
              <a:avLst/>
            </a:prstGeom>
          </p:spPr>
          <p:txBody>
            <a:bodyPr lIns="30616" tIns="30616" rIns="30616" bIns="30616" rtlCol="0" anchor="ctr"/>
            <a:lstStyle/>
            <a:p>
              <a:pPr algn="ctr">
                <a:lnSpc>
                  <a:spcPts val="1181"/>
                </a:lnSpc>
              </a:pPr>
              <a:endParaRPr/>
            </a:p>
          </p:txBody>
        </p:sp>
      </p:grpSp>
      <p:sp>
        <p:nvSpPr>
          <p:cNvPr id="118" name="Freeform 118"/>
          <p:cNvSpPr/>
          <p:nvPr/>
        </p:nvSpPr>
        <p:spPr>
          <a:xfrm>
            <a:off x="17311197" y="787102"/>
            <a:ext cx="293914" cy="293914"/>
          </a:xfrm>
          <a:custGeom>
            <a:avLst/>
            <a:gdLst/>
            <a:ahLst/>
            <a:cxnLst/>
            <a:rect l="l" t="t" r="r" b="b"/>
            <a:pathLst>
              <a:path w="293914" h="293914">
                <a:moveTo>
                  <a:pt x="0" y="0"/>
                </a:moveTo>
                <a:lnTo>
                  <a:pt x="293914" y="0"/>
                </a:lnTo>
                <a:lnTo>
                  <a:pt x="293914" y="293914"/>
                </a:lnTo>
                <a:lnTo>
                  <a:pt x="0" y="293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9" name="AutoShape 119"/>
          <p:cNvSpPr/>
          <p:nvPr/>
        </p:nvSpPr>
        <p:spPr>
          <a:xfrm>
            <a:off x="12720148" y="9560207"/>
            <a:ext cx="5024972" cy="0"/>
          </a:xfrm>
          <a:prstGeom prst="line">
            <a:avLst/>
          </a:prstGeom>
          <a:ln w="19050" cap="flat">
            <a:solidFill>
              <a:srgbClr val="8F8E8E"/>
            </a:solidFill>
            <a:prstDash val="solid"/>
            <a:headEnd type="none" w="sm" len="sm"/>
            <a:tailEnd type="none" w="sm" len="sm"/>
          </a:ln>
        </p:spPr>
        <p:txBody>
          <a:bodyPr/>
          <a:lstStyle/>
          <a:p>
            <a:endParaRPr lang="en-US"/>
          </a:p>
        </p:txBody>
      </p:sp>
      <p:sp>
        <p:nvSpPr>
          <p:cNvPr id="120" name="Freeform 120"/>
          <p:cNvSpPr/>
          <p:nvPr/>
        </p:nvSpPr>
        <p:spPr>
          <a:xfrm>
            <a:off x="13055044" y="9777455"/>
            <a:ext cx="337744" cy="337744"/>
          </a:xfrm>
          <a:custGeom>
            <a:avLst/>
            <a:gdLst/>
            <a:ahLst/>
            <a:cxnLst/>
            <a:rect l="l" t="t" r="r" b="b"/>
            <a:pathLst>
              <a:path w="337744" h="337744">
                <a:moveTo>
                  <a:pt x="0" y="0"/>
                </a:moveTo>
                <a:lnTo>
                  <a:pt x="337744" y="0"/>
                </a:lnTo>
                <a:lnTo>
                  <a:pt x="337744" y="337744"/>
                </a:lnTo>
                <a:lnTo>
                  <a:pt x="0" y="337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1" name="Freeform 121"/>
          <p:cNvSpPr/>
          <p:nvPr/>
        </p:nvSpPr>
        <p:spPr>
          <a:xfrm rot="-964666">
            <a:off x="13824433" y="9750071"/>
            <a:ext cx="336162" cy="336162"/>
          </a:xfrm>
          <a:custGeom>
            <a:avLst/>
            <a:gdLst/>
            <a:ahLst/>
            <a:cxnLst/>
            <a:rect l="l" t="t" r="r" b="b"/>
            <a:pathLst>
              <a:path w="336162" h="336162">
                <a:moveTo>
                  <a:pt x="0" y="0"/>
                </a:moveTo>
                <a:lnTo>
                  <a:pt x="336162" y="0"/>
                </a:lnTo>
                <a:lnTo>
                  <a:pt x="336162" y="336162"/>
                </a:lnTo>
                <a:lnTo>
                  <a:pt x="0" y="3361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2" name="Freeform 122"/>
          <p:cNvSpPr/>
          <p:nvPr/>
        </p:nvSpPr>
        <p:spPr>
          <a:xfrm>
            <a:off x="14619669" y="9750240"/>
            <a:ext cx="383385" cy="383385"/>
          </a:xfrm>
          <a:custGeom>
            <a:avLst/>
            <a:gdLst/>
            <a:ahLst/>
            <a:cxnLst/>
            <a:rect l="l" t="t" r="r" b="b"/>
            <a:pathLst>
              <a:path w="383385" h="383385">
                <a:moveTo>
                  <a:pt x="0" y="0"/>
                </a:moveTo>
                <a:lnTo>
                  <a:pt x="383385" y="0"/>
                </a:lnTo>
                <a:lnTo>
                  <a:pt x="383385" y="383385"/>
                </a:lnTo>
                <a:lnTo>
                  <a:pt x="0" y="383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3" name="Freeform 123"/>
          <p:cNvSpPr/>
          <p:nvPr/>
        </p:nvSpPr>
        <p:spPr>
          <a:xfrm>
            <a:off x="16232331" y="9743658"/>
            <a:ext cx="396549" cy="396549"/>
          </a:xfrm>
          <a:custGeom>
            <a:avLst/>
            <a:gdLst/>
            <a:ahLst/>
            <a:cxnLst/>
            <a:rect l="l" t="t" r="r" b="b"/>
            <a:pathLst>
              <a:path w="396549" h="396549">
                <a:moveTo>
                  <a:pt x="0" y="0"/>
                </a:moveTo>
                <a:lnTo>
                  <a:pt x="396549" y="0"/>
                </a:lnTo>
                <a:lnTo>
                  <a:pt x="396549" y="396549"/>
                </a:lnTo>
                <a:lnTo>
                  <a:pt x="0" y="3965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4" name="Freeform 124"/>
          <p:cNvSpPr/>
          <p:nvPr/>
        </p:nvSpPr>
        <p:spPr>
          <a:xfrm>
            <a:off x="17003504" y="9768091"/>
            <a:ext cx="337744" cy="337744"/>
          </a:xfrm>
          <a:custGeom>
            <a:avLst/>
            <a:gdLst/>
            <a:ahLst/>
            <a:cxnLst/>
            <a:rect l="l" t="t" r="r" b="b"/>
            <a:pathLst>
              <a:path w="337744" h="337744">
                <a:moveTo>
                  <a:pt x="0" y="0"/>
                </a:moveTo>
                <a:lnTo>
                  <a:pt x="337744" y="0"/>
                </a:lnTo>
                <a:lnTo>
                  <a:pt x="337744" y="337744"/>
                </a:lnTo>
                <a:lnTo>
                  <a:pt x="0" y="337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5" name="Freeform 125"/>
          <p:cNvSpPr/>
          <p:nvPr/>
        </p:nvSpPr>
        <p:spPr>
          <a:xfrm>
            <a:off x="15477513" y="9777455"/>
            <a:ext cx="326972" cy="326972"/>
          </a:xfrm>
          <a:custGeom>
            <a:avLst/>
            <a:gdLst/>
            <a:ahLst/>
            <a:cxnLst/>
            <a:rect l="l" t="t" r="r" b="b"/>
            <a:pathLst>
              <a:path w="326972" h="326972">
                <a:moveTo>
                  <a:pt x="0" y="0"/>
                </a:moveTo>
                <a:lnTo>
                  <a:pt x="326972" y="0"/>
                </a:lnTo>
                <a:lnTo>
                  <a:pt x="326972" y="326972"/>
                </a:lnTo>
                <a:lnTo>
                  <a:pt x="0" y="32697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26" name="Group 126"/>
          <p:cNvGrpSpPr/>
          <p:nvPr/>
        </p:nvGrpSpPr>
        <p:grpSpPr>
          <a:xfrm>
            <a:off x="12785317" y="7580577"/>
            <a:ext cx="4959804" cy="1979631"/>
            <a:chOff x="0" y="0"/>
            <a:chExt cx="3657600" cy="1459876"/>
          </a:xfrm>
        </p:grpSpPr>
        <p:sp>
          <p:nvSpPr>
            <p:cNvPr id="127" name="Freeform 127"/>
            <p:cNvSpPr/>
            <p:nvPr/>
          </p:nvSpPr>
          <p:spPr>
            <a:xfrm>
              <a:off x="0" y="0"/>
              <a:ext cx="3657600" cy="1459876"/>
            </a:xfrm>
            <a:custGeom>
              <a:avLst/>
              <a:gdLst/>
              <a:ahLst/>
              <a:cxnLst/>
              <a:rect l="l" t="t" r="r" b="b"/>
              <a:pathLst>
                <a:path w="3657600" h="1459876">
                  <a:moveTo>
                    <a:pt x="0" y="0"/>
                  </a:moveTo>
                  <a:lnTo>
                    <a:pt x="3657600" y="0"/>
                  </a:lnTo>
                  <a:lnTo>
                    <a:pt x="3657600" y="1459876"/>
                  </a:lnTo>
                  <a:lnTo>
                    <a:pt x="0" y="1459876"/>
                  </a:lnTo>
                  <a:close/>
                </a:path>
              </a:pathLst>
            </a:custGeom>
            <a:solidFill>
              <a:srgbClr val="393737"/>
            </a:solidFill>
            <a:ln w="19050" cap="sq">
              <a:solidFill>
                <a:srgbClr val="535353"/>
              </a:solidFill>
              <a:prstDash val="solid"/>
              <a:miter/>
            </a:ln>
          </p:spPr>
          <p:txBody>
            <a:bodyPr/>
            <a:lstStyle/>
            <a:p>
              <a:endParaRPr lang="en-US"/>
            </a:p>
          </p:txBody>
        </p:sp>
        <p:sp>
          <p:nvSpPr>
            <p:cNvPr id="128" name="TextBox 128"/>
            <p:cNvSpPr txBox="1"/>
            <p:nvPr/>
          </p:nvSpPr>
          <p:spPr>
            <a:xfrm>
              <a:off x="0" y="-19050"/>
              <a:ext cx="3657600" cy="1478926"/>
            </a:xfrm>
            <a:prstGeom prst="rect">
              <a:avLst/>
            </a:prstGeom>
          </p:spPr>
          <p:txBody>
            <a:bodyPr lIns="30616" tIns="30616" rIns="30616" bIns="30616" rtlCol="0" anchor="ctr"/>
            <a:lstStyle/>
            <a:p>
              <a:pPr algn="ctr">
                <a:lnSpc>
                  <a:spcPts val="1012"/>
                </a:lnSpc>
              </a:pPr>
              <a:endParaRPr/>
            </a:p>
          </p:txBody>
        </p:sp>
      </p:grpSp>
      <p:grpSp>
        <p:nvGrpSpPr>
          <p:cNvPr id="129" name="Group 129"/>
          <p:cNvGrpSpPr/>
          <p:nvPr/>
        </p:nvGrpSpPr>
        <p:grpSpPr>
          <a:xfrm>
            <a:off x="12939416" y="8736182"/>
            <a:ext cx="4647971" cy="551089"/>
            <a:chOff x="0" y="0"/>
            <a:chExt cx="3427639" cy="406400"/>
          </a:xfrm>
        </p:grpSpPr>
        <p:sp>
          <p:nvSpPr>
            <p:cNvPr id="130" name="Freeform 130"/>
            <p:cNvSpPr/>
            <p:nvPr/>
          </p:nvSpPr>
          <p:spPr>
            <a:xfrm>
              <a:off x="0" y="0"/>
              <a:ext cx="3427639" cy="406400"/>
            </a:xfrm>
            <a:custGeom>
              <a:avLst/>
              <a:gdLst/>
              <a:ahLst/>
              <a:cxnLst/>
              <a:rect l="l" t="t" r="r" b="b"/>
              <a:pathLst>
                <a:path w="3427639" h="406400">
                  <a:moveTo>
                    <a:pt x="29982" y="0"/>
                  </a:moveTo>
                  <a:lnTo>
                    <a:pt x="3397657" y="0"/>
                  </a:lnTo>
                  <a:cubicBezTo>
                    <a:pt x="3414216" y="0"/>
                    <a:pt x="3427639" y="13423"/>
                    <a:pt x="3427639" y="29982"/>
                  </a:cubicBezTo>
                  <a:lnTo>
                    <a:pt x="3427639" y="376418"/>
                  </a:lnTo>
                  <a:cubicBezTo>
                    <a:pt x="3427639" y="384370"/>
                    <a:pt x="3424481" y="391996"/>
                    <a:pt x="3418858" y="397619"/>
                  </a:cubicBezTo>
                  <a:cubicBezTo>
                    <a:pt x="3413235" y="403241"/>
                    <a:pt x="3405609" y="406400"/>
                    <a:pt x="3397657" y="406400"/>
                  </a:cubicBezTo>
                  <a:lnTo>
                    <a:pt x="29982" y="406400"/>
                  </a:lnTo>
                  <a:cubicBezTo>
                    <a:pt x="13423" y="406400"/>
                    <a:pt x="0" y="392977"/>
                    <a:pt x="0" y="376418"/>
                  </a:cubicBezTo>
                  <a:lnTo>
                    <a:pt x="0" y="29982"/>
                  </a:lnTo>
                  <a:cubicBezTo>
                    <a:pt x="0" y="13423"/>
                    <a:pt x="13423" y="0"/>
                    <a:pt x="29982" y="0"/>
                  </a:cubicBezTo>
                  <a:close/>
                </a:path>
              </a:pathLst>
            </a:custGeom>
            <a:solidFill>
              <a:srgbClr val="221C19"/>
            </a:solidFill>
            <a:ln w="9525" cap="sq">
              <a:solidFill>
                <a:srgbClr val="FFFFFF"/>
              </a:solidFill>
              <a:prstDash val="solid"/>
              <a:miter/>
            </a:ln>
          </p:spPr>
          <p:txBody>
            <a:bodyPr/>
            <a:lstStyle/>
            <a:p>
              <a:endParaRPr lang="en-US"/>
            </a:p>
          </p:txBody>
        </p:sp>
        <p:sp>
          <p:nvSpPr>
            <p:cNvPr id="131" name="TextBox 131"/>
            <p:cNvSpPr txBox="1"/>
            <p:nvPr/>
          </p:nvSpPr>
          <p:spPr>
            <a:xfrm>
              <a:off x="0" y="-38100"/>
              <a:ext cx="3427639" cy="444500"/>
            </a:xfrm>
            <a:prstGeom prst="rect">
              <a:avLst/>
            </a:prstGeom>
          </p:spPr>
          <p:txBody>
            <a:bodyPr lIns="30616" tIns="30616" rIns="30616" bIns="30616" rtlCol="0" anchor="ctr"/>
            <a:lstStyle/>
            <a:p>
              <a:pPr>
                <a:lnSpc>
                  <a:spcPts val="2024"/>
                </a:lnSpc>
              </a:pPr>
              <a:r>
                <a:rPr lang="en-US" sz="1446" spc="-28">
                  <a:solidFill>
                    <a:srgbClr val="CECECE"/>
                  </a:solidFill>
                  <a:latin typeface="TT Norms"/>
                </a:rPr>
                <a:t>      What do you have in mind?</a:t>
              </a:r>
            </a:p>
          </p:txBody>
        </p:sp>
      </p:grpSp>
      <p:grpSp>
        <p:nvGrpSpPr>
          <p:cNvPr id="132" name="Group 132"/>
          <p:cNvGrpSpPr/>
          <p:nvPr/>
        </p:nvGrpSpPr>
        <p:grpSpPr>
          <a:xfrm>
            <a:off x="17102183" y="8879202"/>
            <a:ext cx="367393" cy="265050"/>
            <a:chOff x="0" y="0"/>
            <a:chExt cx="812800" cy="586382"/>
          </a:xfrm>
        </p:grpSpPr>
        <p:sp>
          <p:nvSpPr>
            <p:cNvPr id="133" name="Freeform 133"/>
            <p:cNvSpPr/>
            <p:nvPr/>
          </p:nvSpPr>
          <p:spPr>
            <a:xfrm>
              <a:off x="0" y="0"/>
              <a:ext cx="812800" cy="586382"/>
            </a:xfrm>
            <a:custGeom>
              <a:avLst/>
              <a:gdLst/>
              <a:ahLst/>
              <a:cxnLst/>
              <a:rect l="l" t="t" r="r" b="b"/>
              <a:pathLst>
                <a:path w="812800" h="586382">
                  <a:moveTo>
                    <a:pt x="609600" y="0"/>
                  </a:moveTo>
                  <a:cubicBezTo>
                    <a:pt x="721824" y="0"/>
                    <a:pt x="812800" y="131266"/>
                    <a:pt x="812800" y="293191"/>
                  </a:cubicBezTo>
                  <a:cubicBezTo>
                    <a:pt x="812800" y="455116"/>
                    <a:pt x="721824" y="586382"/>
                    <a:pt x="609600" y="586382"/>
                  </a:cubicBezTo>
                  <a:lnTo>
                    <a:pt x="203200" y="586382"/>
                  </a:lnTo>
                  <a:cubicBezTo>
                    <a:pt x="90976" y="586382"/>
                    <a:pt x="0" y="455116"/>
                    <a:pt x="0" y="293191"/>
                  </a:cubicBezTo>
                  <a:cubicBezTo>
                    <a:pt x="0" y="131266"/>
                    <a:pt x="90976" y="0"/>
                    <a:pt x="203200" y="0"/>
                  </a:cubicBezTo>
                  <a:close/>
                </a:path>
              </a:pathLst>
            </a:custGeom>
            <a:solidFill>
              <a:srgbClr val="FFFFFF"/>
            </a:solidFill>
          </p:spPr>
          <p:txBody>
            <a:bodyPr/>
            <a:lstStyle/>
            <a:p>
              <a:endParaRPr lang="en-US"/>
            </a:p>
          </p:txBody>
        </p:sp>
        <p:sp>
          <p:nvSpPr>
            <p:cNvPr id="134" name="TextBox 134"/>
            <p:cNvSpPr txBox="1"/>
            <p:nvPr/>
          </p:nvSpPr>
          <p:spPr>
            <a:xfrm>
              <a:off x="0" y="-9525"/>
              <a:ext cx="812800" cy="595907"/>
            </a:xfrm>
            <a:prstGeom prst="rect">
              <a:avLst/>
            </a:prstGeom>
          </p:spPr>
          <p:txBody>
            <a:bodyPr lIns="30616" tIns="30616" rIns="30616" bIns="30616" rtlCol="0" anchor="ctr"/>
            <a:lstStyle/>
            <a:p>
              <a:pPr algn="ctr">
                <a:lnSpc>
                  <a:spcPts val="1181"/>
                </a:lnSpc>
              </a:pPr>
              <a:r>
                <a:rPr lang="en-US" sz="843">
                  <a:solidFill>
                    <a:srgbClr val="000000"/>
                  </a:solidFill>
                  <a:latin typeface="Helvetica World Bold"/>
                </a:rPr>
                <a:t>Post</a:t>
              </a:r>
            </a:p>
          </p:txBody>
        </p:sp>
      </p:grpSp>
      <p:grpSp>
        <p:nvGrpSpPr>
          <p:cNvPr id="135" name="Group 135"/>
          <p:cNvGrpSpPr/>
          <p:nvPr/>
        </p:nvGrpSpPr>
        <p:grpSpPr>
          <a:xfrm>
            <a:off x="12785317" y="1695943"/>
            <a:ext cx="4959804" cy="1979631"/>
            <a:chOff x="0" y="0"/>
            <a:chExt cx="3657600" cy="1459876"/>
          </a:xfrm>
        </p:grpSpPr>
        <p:sp>
          <p:nvSpPr>
            <p:cNvPr id="136" name="Freeform 136"/>
            <p:cNvSpPr/>
            <p:nvPr/>
          </p:nvSpPr>
          <p:spPr>
            <a:xfrm>
              <a:off x="0" y="0"/>
              <a:ext cx="3657600" cy="1459876"/>
            </a:xfrm>
            <a:custGeom>
              <a:avLst/>
              <a:gdLst/>
              <a:ahLst/>
              <a:cxnLst/>
              <a:rect l="l" t="t" r="r" b="b"/>
              <a:pathLst>
                <a:path w="3657600" h="1459876">
                  <a:moveTo>
                    <a:pt x="0" y="0"/>
                  </a:moveTo>
                  <a:lnTo>
                    <a:pt x="3657600" y="0"/>
                  </a:lnTo>
                  <a:lnTo>
                    <a:pt x="3657600" y="1459876"/>
                  </a:lnTo>
                  <a:lnTo>
                    <a:pt x="0" y="1459876"/>
                  </a:lnTo>
                  <a:close/>
                </a:path>
              </a:pathLst>
            </a:custGeom>
            <a:solidFill>
              <a:srgbClr val="393737"/>
            </a:solidFill>
            <a:ln w="19050" cap="sq">
              <a:solidFill>
                <a:srgbClr val="535353"/>
              </a:solidFill>
              <a:prstDash val="solid"/>
              <a:miter/>
            </a:ln>
          </p:spPr>
          <p:txBody>
            <a:bodyPr/>
            <a:lstStyle/>
            <a:p>
              <a:endParaRPr lang="en-US"/>
            </a:p>
          </p:txBody>
        </p:sp>
        <p:sp>
          <p:nvSpPr>
            <p:cNvPr id="137" name="TextBox 137"/>
            <p:cNvSpPr txBox="1"/>
            <p:nvPr/>
          </p:nvSpPr>
          <p:spPr>
            <a:xfrm>
              <a:off x="0" y="-19050"/>
              <a:ext cx="3657600" cy="1478926"/>
            </a:xfrm>
            <a:prstGeom prst="rect">
              <a:avLst/>
            </a:prstGeom>
          </p:spPr>
          <p:txBody>
            <a:bodyPr lIns="30616" tIns="30616" rIns="30616" bIns="30616" rtlCol="0" anchor="ctr"/>
            <a:lstStyle/>
            <a:p>
              <a:pPr algn="ctr">
                <a:lnSpc>
                  <a:spcPts val="1012"/>
                </a:lnSpc>
              </a:pPr>
              <a:endParaRPr/>
            </a:p>
          </p:txBody>
        </p:sp>
      </p:grpSp>
      <p:grpSp>
        <p:nvGrpSpPr>
          <p:cNvPr id="138" name="Group 138"/>
          <p:cNvGrpSpPr/>
          <p:nvPr/>
        </p:nvGrpSpPr>
        <p:grpSpPr>
          <a:xfrm>
            <a:off x="12785317" y="3636800"/>
            <a:ext cx="4959804" cy="1979631"/>
            <a:chOff x="0" y="0"/>
            <a:chExt cx="3657600" cy="1459876"/>
          </a:xfrm>
        </p:grpSpPr>
        <p:sp>
          <p:nvSpPr>
            <p:cNvPr id="139" name="Freeform 139"/>
            <p:cNvSpPr/>
            <p:nvPr/>
          </p:nvSpPr>
          <p:spPr>
            <a:xfrm>
              <a:off x="0" y="0"/>
              <a:ext cx="3657600" cy="1459876"/>
            </a:xfrm>
            <a:custGeom>
              <a:avLst/>
              <a:gdLst/>
              <a:ahLst/>
              <a:cxnLst/>
              <a:rect l="l" t="t" r="r" b="b"/>
              <a:pathLst>
                <a:path w="3657600" h="1459876">
                  <a:moveTo>
                    <a:pt x="0" y="0"/>
                  </a:moveTo>
                  <a:lnTo>
                    <a:pt x="3657600" y="0"/>
                  </a:lnTo>
                  <a:lnTo>
                    <a:pt x="3657600" y="1459876"/>
                  </a:lnTo>
                  <a:lnTo>
                    <a:pt x="0" y="1459876"/>
                  </a:lnTo>
                  <a:close/>
                </a:path>
              </a:pathLst>
            </a:custGeom>
            <a:solidFill>
              <a:srgbClr val="393737"/>
            </a:solidFill>
            <a:ln w="19050" cap="sq">
              <a:solidFill>
                <a:srgbClr val="535353"/>
              </a:solidFill>
              <a:prstDash val="solid"/>
              <a:miter/>
            </a:ln>
          </p:spPr>
          <p:txBody>
            <a:bodyPr/>
            <a:lstStyle/>
            <a:p>
              <a:endParaRPr lang="en-US"/>
            </a:p>
          </p:txBody>
        </p:sp>
        <p:sp>
          <p:nvSpPr>
            <p:cNvPr id="140" name="TextBox 140"/>
            <p:cNvSpPr txBox="1"/>
            <p:nvPr/>
          </p:nvSpPr>
          <p:spPr>
            <a:xfrm>
              <a:off x="0" y="-19050"/>
              <a:ext cx="3657600" cy="1478926"/>
            </a:xfrm>
            <a:prstGeom prst="rect">
              <a:avLst/>
            </a:prstGeom>
          </p:spPr>
          <p:txBody>
            <a:bodyPr lIns="30616" tIns="30616" rIns="30616" bIns="30616" rtlCol="0" anchor="ctr"/>
            <a:lstStyle/>
            <a:p>
              <a:pPr algn="ctr">
                <a:lnSpc>
                  <a:spcPts val="1012"/>
                </a:lnSpc>
              </a:pPr>
              <a:endParaRPr/>
            </a:p>
          </p:txBody>
        </p:sp>
      </p:grpSp>
      <p:grpSp>
        <p:nvGrpSpPr>
          <p:cNvPr id="141" name="Group 141"/>
          <p:cNvGrpSpPr/>
          <p:nvPr/>
        </p:nvGrpSpPr>
        <p:grpSpPr>
          <a:xfrm>
            <a:off x="12785317" y="5600946"/>
            <a:ext cx="4959804" cy="1979631"/>
            <a:chOff x="0" y="0"/>
            <a:chExt cx="3657600" cy="1459876"/>
          </a:xfrm>
        </p:grpSpPr>
        <p:sp>
          <p:nvSpPr>
            <p:cNvPr id="142" name="Freeform 142"/>
            <p:cNvSpPr/>
            <p:nvPr/>
          </p:nvSpPr>
          <p:spPr>
            <a:xfrm>
              <a:off x="0" y="0"/>
              <a:ext cx="3657600" cy="1459876"/>
            </a:xfrm>
            <a:custGeom>
              <a:avLst/>
              <a:gdLst/>
              <a:ahLst/>
              <a:cxnLst/>
              <a:rect l="l" t="t" r="r" b="b"/>
              <a:pathLst>
                <a:path w="3657600" h="1459876">
                  <a:moveTo>
                    <a:pt x="0" y="0"/>
                  </a:moveTo>
                  <a:lnTo>
                    <a:pt x="3657600" y="0"/>
                  </a:lnTo>
                  <a:lnTo>
                    <a:pt x="3657600" y="1459876"/>
                  </a:lnTo>
                  <a:lnTo>
                    <a:pt x="0" y="1459876"/>
                  </a:lnTo>
                  <a:close/>
                </a:path>
              </a:pathLst>
            </a:custGeom>
            <a:solidFill>
              <a:srgbClr val="393737"/>
            </a:solidFill>
            <a:ln w="19050" cap="sq">
              <a:solidFill>
                <a:srgbClr val="535353"/>
              </a:solidFill>
              <a:prstDash val="solid"/>
              <a:miter/>
            </a:ln>
          </p:spPr>
          <p:txBody>
            <a:bodyPr/>
            <a:lstStyle/>
            <a:p>
              <a:endParaRPr lang="en-US"/>
            </a:p>
          </p:txBody>
        </p:sp>
        <p:sp>
          <p:nvSpPr>
            <p:cNvPr id="143" name="TextBox 143"/>
            <p:cNvSpPr txBox="1"/>
            <p:nvPr/>
          </p:nvSpPr>
          <p:spPr>
            <a:xfrm>
              <a:off x="0" y="-19050"/>
              <a:ext cx="3657600" cy="1478926"/>
            </a:xfrm>
            <a:prstGeom prst="rect">
              <a:avLst/>
            </a:prstGeom>
          </p:spPr>
          <p:txBody>
            <a:bodyPr lIns="30616" tIns="30616" rIns="30616" bIns="30616" rtlCol="0" anchor="ctr"/>
            <a:lstStyle/>
            <a:p>
              <a:pPr algn="ctr">
                <a:lnSpc>
                  <a:spcPts val="1012"/>
                </a:lnSpc>
              </a:pPr>
              <a:endParaRPr/>
            </a:p>
          </p:txBody>
        </p:sp>
      </p:grpSp>
      <p:grpSp>
        <p:nvGrpSpPr>
          <p:cNvPr id="144" name="Group 144"/>
          <p:cNvGrpSpPr>
            <a:grpSpLocks noChangeAspect="1"/>
          </p:cNvGrpSpPr>
          <p:nvPr/>
        </p:nvGrpSpPr>
        <p:grpSpPr>
          <a:xfrm>
            <a:off x="12939416" y="1771636"/>
            <a:ext cx="340175" cy="340173"/>
            <a:chOff x="0" y="0"/>
            <a:chExt cx="6350000" cy="6349975"/>
          </a:xfrm>
        </p:grpSpPr>
        <p:sp>
          <p:nvSpPr>
            <p:cNvPr id="145" name="Freeform 14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a:stretch>
            </a:blipFill>
          </p:spPr>
          <p:txBody>
            <a:bodyPr/>
            <a:lstStyle/>
            <a:p>
              <a:endParaRPr lang="en-US"/>
            </a:p>
          </p:txBody>
        </p:sp>
      </p:grpSp>
      <p:grpSp>
        <p:nvGrpSpPr>
          <p:cNvPr id="146" name="Group 146"/>
          <p:cNvGrpSpPr>
            <a:grpSpLocks noChangeAspect="1"/>
          </p:cNvGrpSpPr>
          <p:nvPr/>
        </p:nvGrpSpPr>
        <p:grpSpPr>
          <a:xfrm>
            <a:off x="12939416" y="3708961"/>
            <a:ext cx="340175" cy="340173"/>
            <a:chOff x="0" y="0"/>
            <a:chExt cx="6350000" cy="6349975"/>
          </a:xfrm>
        </p:grpSpPr>
        <p:sp>
          <p:nvSpPr>
            <p:cNvPr id="147" name="Freeform 14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2"/>
              <a:stretch>
                <a:fillRect/>
              </a:stretch>
            </a:blipFill>
          </p:spPr>
          <p:txBody>
            <a:bodyPr/>
            <a:lstStyle/>
            <a:p>
              <a:endParaRPr lang="en-US"/>
            </a:p>
          </p:txBody>
        </p:sp>
      </p:grpSp>
      <p:grpSp>
        <p:nvGrpSpPr>
          <p:cNvPr id="148" name="Group 148"/>
          <p:cNvGrpSpPr>
            <a:grpSpLocks noChangeAspect="1"/>
          </p:cNvGrpSpPr>
          <p:nvPr/>
        </p:nvGrpSpPr>
        <p:grpSpPr>
          <a:xfrm>
            <a:off x="12939416" y="5706246"/>
            <a:ext cx="340175" cy="340173"/>
            <a:chOff x="0" y="0"/>
            <a:chExt cx="6350000" cy="6349975"/>
          </a:xfrm>
        </p:grpSpPr>
        <p:sp>
          <p:nvSpPr>
            <p:cNvPr id="149" name="Freeform 14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1"/>
              <a:stretch>
                <a:fillRect l="-24583" r="-24583"/>
              </a:stretch>
            </a:blipFill>
          </p:spPr>
          <p:txBody>
            <a:bodyPr/>
            <a:lstStyle/>
            <a:p>
              <a:endParaRPr lang="en-US"/>
            </a:p>
          </p:txBody>
        </p:sp>
      </p:grpSp>
      <p:grpSp>
        <p:nvGrpSpPr>
          <p:cNvPr id="150" name="Group 150"/>
          <p:cNvGrpSpPr>
            <a:grpSpLocks noChangeAspect="1"/>
          </p:cNvGrpSpPr>
          <p:nvPr/>
        </p:nvGrpSpPr>
        <p:grpSpPr>
          <a:xfrm>
            <a:off x="12939416" y="7714371"/>
            <a:ext cx="340175" cy="340173"/>
            <a:chOff x="0" y="0"/>
            <a:chExt cx="6350000" cy="6349975"/>
          </a:xfrm>
        </p:grpSpPr>
        <p:sp>
          <p:nvSpPr>
            <p:cNvPr id="151" name="Freeform 15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2"/>
              <a:stretch>
                <a:fillRect/>
              </a:stretch>
            </a:blipFill>
          </p:spPr>
          <p:txBody>
            <a:bodyPr/>
            <a:lstStyle/>
            <a:p>
              <a:endParaRPr lang="en-US"/>
            </a:p>
          </p:txBody>
        </p:sp>
      </p:grpSp>
      <p:grpSp>
        <p:nvGrpSpPr>
          <p:cNvPr id="152" name="Group 152"/>
          <p:cNvGrpSpPr/>
          <p:nvPr/>
        </p:nvGrpSpPr>
        <p:grpSpPr>
          <a:xfrm>
            <a:off x="14991619" y="3227698"/>
            <a:ext cx="796974" cy="108112"/>
            <a:chOff x="0" y="0"/>
            <a:chExt cx="1062632" cy="144150"/>
          </a:xfrm>
        </p:grpSpPr>
        <p:grpSp>
          <p:nvGrpSpPr>
            <p:cNvPr id="153" name="Group 153"/>
            <p:cNvGrpSpPr/>
            <p:nvPr/>
          </p:nvGrpSpPr>
          <p:grpSpPr>
            <a:xfrm>
              <a:off x="0" y="0"/>
              <a:ext cx="144150" cy="144150"/>
              <a:chOff x="0" y="0"/>
              <a:chExt cx="812800" cy="812800"/>
            </a:xfrm>
          </p:grpSpPr>
          <p:sp>
            <p:nvSpPr>
              <p:cNvPr id="154" name="Freeform 154"/>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07C15B"/>
              </a:solidFill>
            </p:spPr>
            <p:txBody>
              <a:bodyPr/>
              <a:lstStyle/>
              <a:p>
                <a:endParaRPr lang="en-US"/>
              </a:p>
            </p:txBody>
          </p:sp>
          <p:sp>
            <p:nvSpPr>
              <p:cNvPr id="155" name="TextBox 155"/>
              <p:cNvSpPr txBox="1"/>
              <p:nvPr/>
            </p:nvSpPr>
            <p:spPr>
              <a:xfrm>
                <a:off x="203200" y="82550"/>
                <a:ext cx="406400" cy="730250"/>
              </a:xfrm>
              <a:prstGeom prst="rect">
                <a:avLst/>
              </a:prstGeom>
            </p:spPr>
            <p:txBody>
              <a:bodyPr lIns="50800" tIns="50800" rIns="50800" bIns="50800" rtlCol="0" anchor="ctr"/>
              <a:lstStyle/>
              <a:p>
                <a:pPr algn="ctr">
                  <a:lnSpc>
                    <a:spcPts val="1012"/>
                  </a:lnSpc>
                </a:pPr>
                <a:endParaRPr/>
              </a:p>
            </p:txBody>
          </p:sp>
        </p:grpSp>
        <p:sp>
          <p:nvSpPr>
            <p:cNvPr id="156" name="TextBox 156"/>
            <p:cNvSpPr txBox="1"/>
            <p:nvPr/>
          </p:nvSpPr>
          <p:spPr>
            <a:xfrm>
              <a:off x="144150" y="-28321"/>
              <a:ext cx="918482" cy="172471"/>
            </a:xfrm>
            <a:prstGeom prst="rect">
              <a:avLst/>
            </a:prstGeom>
          </p:spPr>
          <p:txBody>
            <a:bodyPr lIns="0" tIns="0" rIns="0" bIns="0" rtlCol="0" anchor="t">
              <a:spAutoFit/>
            </a:bodyPr>
            <a:lstStyle/>
            <a:p>
              <a:pPr algn="ctr">
                <a:lnSpc>
                  <a:spcPts val="1012"/>
                </a:lnSpc>
              </a:pPr>
              <a:r>
                <a:rPr lang="en-US" sz="723">
                  <a:solidFill>
                    <a:srgbClr val="FFFFFF"/>
                  </a:solidFill>
                  <a:latin typeface="Arimo"/>
                </a:rPr>
                <a:t>45 impressions</a:t>
              </a:r>
            </a:p>
          </p:txBody>
        </p:sp>
      </p:grpSp>
      <p:grpSp>
        <p:nvGrpSpPr>
          <p:cNvPr id="157" name="Group 157"/>
          <p:cNvGrpSpPr/>
          <p:nvPr/>
        </p:nvGrpSpPr>
        <p:grpSpPr>
          <a:xfrm>
            <a:off x="14991619" y="5203743"/>
            <a:ext cx="796974" cy="108112"/>
            <a:chOff x="0" y="0"/>
            <a:chExt cx="1062632" cy="144150"/>
          </a:xfrm>
        </p:grpSpPr>
        <p:grpSp>
          <p:nvGrpSpPr>
            <p:cNvPr id="158" name="Group 158"/>
            <p:cNvGrpSpPr/>
            <p:nvPr/>
          </p:nvGrpSpPr>
          <p:grpSpPr>
            <a:xfrm>
              <a:off x="0" y="0"/>
              <a:ext cx="144150" cy="144150"/>
              <a:chOff x="0" y="0"/>
              <a:chExt cx="812800" cy="812800"/>
            </a:xfrm>
          </p:grpSpPr>
          <p:sp>
            <p:nvSpPr>
              <p:cNvPr id="159" name="Freeform 159"/>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07C15B"/>
              </a:solidFill>
            </p:spPr>
            <p:txBody>
              <a:bodyPr/>
              <a:lstStyle/>
              <a:p>
                <a:endParaRPr lang="en-US"/>
              </a:p>
            </p:txBody>
          </p:sp>
          <p:sp>
            <p:nvSpPr>
              <p:cNvPr id="160" name="TextBox 160"/>
              <p:cNvSpPr txBox="1"/>
              <p:nvPr/>
            </p:nvSpPr>
            <p:spPr>
              <a:xfrm>
                <a:off x="203200" y="82550"/>
                <a:ext cx="406400" cy="730250"/>
              </a:xfrm>
              <a:prstGeom prst="rect">
                <a:avLst/>
              </a:prstGeom>
            </p:spPr>
            <p:txBody>
              <a:bodyPr lIns="50800" tIns="50800" rIns="50800" bIns="50800" rtlCol="0" anchor="ctr"/>
              <a:lstStyle/>
              <a:p>
                <a:pPr algn="ctr">
                  <a:lnSpc>
                    <a:spcPts val="1012"/>
                  </a:lnSpc>
                </a:pPr>
                <a:endParaRPr/>
              </a:p>
            </p:txBody>
          </p:sp>
        </p:grpSp>
        <p:sp>
          <p:nvSpPr>
            <p:cNvPr id="161" name="TextBox 161"/>
            <p:cNvSpPr txBox="1"/>
            <p:nvPr/>
          </p:nvSpPr>
          <p:spPr>
            <a:xfrm>
              <a:off x="144150" y="-28321"/>
              <a:ext cx="918482" cy="172471"/>
            </a:xfrm>
            <a:prstGeom prst="rect">
              <a:avLst/>
            </a:prstGeom>
          </p:spPr>
          <p:txBody>
            <a:bodyPr lIns="0" tIns="0" rIns="0" bIns="0" rtlCol="0" anchor="t">
              <a:spAutoFit/>
            </a:bodyPr>
            <a:lstStyle/>
            <a:p>
              <a:pPr algn="ctr">
                <a:lnSpc>
                  <a:spcPts val="1012"/>
                </a:lnSpc>
              </a:pPr>
              <a:r>
                <a:rPr lang="en-US" sz="723">
                  <a:solidFill>
                    <a:srgbClr val="FFFFFF"/>
                  </a:solidFill>
                  <a:latin typeface="Arimo"/>
                </a:rPr>
                <a:t>3 impressions</a:t>
              </a:r>
            </a:p>
          </p:txBody>
        </p:sp>
      </p:grpSp>
      <p:grpSp>
        <p:nvGrpSpPr>
          <p:cNvPr id="162" name="Group 162"/>
          <p:cNvGrpSpPr/>
          <p:nvPr/>
        </p:nvGrpSpPr>
        <p:grpSpPr>
          <a:xfrm>
            <a:off x="14991619" y="7253791"/>
            <a:ext cx="796974" cy="108112"/>
            <a:chOff x="0" y="0"/>
            <a:chExt cx="1062632" cy="144150"/>
          </a:xfrm>
        </p:grpSpPr>
        <p:grpSp>
          <p:nvGrpSpPr>
            <p:cNvPr id="163" name="Group 163"/>
            <p:cNvGrpSpPr/>
            <p:nvPr/>
          </p:nvGrpSpPr>
          <p:grpSpPr>
            <a:xfrm>
              <a:off x="0" y="0"/>
              <a:ext cx="144150" cy="144150"/>
              <a:chOff x="0" y="0"/>
              <a:chExt cx="812800" cy="812800"/>
            </a:xfrm>
          </p:grpSpPr>
          <p:sp>
            <p:nvSpPr>
              <p:cNvPr id="164" name="Freeform 164"/>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07C15B"/>
              </a:solidFill>
            </p:spPr>
            <p:txBody>
              <a:bodyPr/>
              <a:lstStyle/>
              <a:p>
                <a:endParaRPr lang="en-US"/>
              </a:p>
            </p:txBody>
          </p:sp>
          <p:sp>
            <p:nvSpPr>
              <p:cNvPr id="165" name="TextBox 165"/>
              <p:cNvSpPr txBox="1"/>
              <p:nvPr/>
            </p:nvSpPr>
            <p:spPr>
              <a:xfrm>
                <a:off x="203200" y="82550"/>
                <a:ext cx="406400" cy="730250"/>
              </a:xfrm>
              <a:prstGeom prst="rect">
                <a:avLst/>
              </a:prstGeom>
            </p:spPr>
            <p:txBody>
              <a:bodyPr lIns="50800" tIns="50800" rIns="50800" bIns="50800" rtlCol="0" anchor="ctr"/>
              <a:lstStyle/>
              <a:p>
                <a:pPr algn="ctr">
                  <a:lnSpc>
                    <a:spcPts val="1012"/>
                  </a:lnSpc>
                </a:pPr>
                <a:endParaRPr/>
              </a:p>
            </p:txBody>
          </p:sp>
        </p:grpSp>
        <p:sp>
          <p:nvSpPr>
            <p:cNvPr id="166" name="TextBox 166"/>
            <p:cNvSpPr txBox="1"/>
            <p:nvPr/>
          </p:nvSpPr>
          <p:spPr>
            <a:xfrm>
              <a:off x="144150" y="-28321"/>
              <a:ext cx="918482" cy="172471"/>
            </a:xfrm>
            <a:prstGeom prst="rect">
              <a:avLst/>
            </a:prstGeom>
          </p:spPr>
          <p:txBody>
            <a:bodyPr lIns="0" tIns="0" rIns="0" bIns="0" rtlCol="0" anchor="t">
              <a:spAutoFit/>
            </a:bodyPr>
            <a:lstStyle/>
            <a:p>
              <a:pPr algn="ctr">
                <a:lnSpc>
                  <a:spcPts val="1012"/>
                </a:lnSpc>
              </a:pPr>
              <a:r>
                <a:rPr lang="en-US" sz="723">
                  <a:solidFill>
                    <a:srgbClr val="FFFFFF"/>
                  </a:solidFill>
                  <a:latin typeface="Arimo"/>
                </a:rPr>
                <a:t>40 impressions</a:t>
              </a:r>
            </a:p>
          </p:txBody>
        </p:sp>
      </p:grpSp>
      <p:grpSp>
        <p:nvGrpSpPr>
          <p:cNvPr id="167" name="Group 167"/>
          <p:cNvGrpSpPr/>
          <p:nvPr/>
        </p:nvGrpSpPr>
        <p:grpSpPr>
          <a:xfrm>
            <a:off x="15846218" y="3098058"/>
            <a:ext cx="734786" cy="367393"/>
            <a:chOff x="0" y="0"/>
            <a:chExt cx="812800" cy="406400"/>
          </a:xfrm>
        </p:grpSpPr>
        <p:sp>
          <p:nvSpPr>
            <p:cNvPr id="168" name="Freeform 168"/>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BF15"/>
            </a:solidFill>
            <a:ln w="19050" cap="sq">
              <a:solidFill>
                <a:srgbClr val="FFFFFF"/>
              </a:solidFill>
              <a:prstDash val="solid"/>
              <a:miter/>
            </a:ln>
          </p:spPr>
          <p:txBody>
            <a:bodyPr/>
            <a:lstStyle/>
            <a:p>
              <a:endParaRPr lang="en-US"/>
            </a:p>
          </p:txBody>
        </p:sp>
        <p:sp>
          <p:nvSpPr>
            <p:cNvPr id="169" name="TextBox 169"/>
            <p:cNvSpPr txBox="1"/>
            <p:nvPr/>
          </p:nvSpPr>
          <p:spPr>
            <a:xfrm>
              <a:off x="0" y="-19050"/>
              <a:ext cx="812800" cy="425450"/>
            </a:xfrm>
            <a:prstGeom prst="rect">
              <a:avLst/>
            </a:prstGeom>
          </p:spPr>
          <p:txBody>
            <a:bodyPr lIns="30616" tIns="30616" rIns="30616" bIns="30616" rtlCol="0" anchor="ctr"/>
            <a:lstStyle/>
            <a:p>
              <a:pPr algn="ctr">
                <a:lnSpc>
                  <a:spcPts val="1349"/>
                </a:lnSpc>
              </a:pPr>
              <a:r>
                <a:rPr lang="en-US" sz="964">
                  <a:solidFill>
                    <a:srgbClr val="FFFFFF"/>
                  </a:solidFill>
                  <a:latin typeface="Helvetica World Bold"/>
                </a:rPr>
                <a:t>Upvote</a:t>
              </a:r>
            </a:p>
          </p:txBody>
        </p:sp>
      </p:grpSp>
      <p:grpSp>
        <p:nvGrpSpPr>
          <p:cNvPr id="170" name="Group 170"/>
          <p:cNvGrpSpPr/>
          <p:nvPr/>
        </p:nvGrpSpPr>
        <p:grpSpPr>
          <a:xfrm>
            <a:off x="15846218" y="5078136"/>
            <a:ext cx="734786" cy="367393"/>
            <a:chOff x="0" y="0"/>
            <a:chExt cx="812800" cy="406400"/>
          </a:xfrm>
        </p:grpSpPr>
        <p:sp>
          <p:nvSpPr>
            <p:cNvPr id="171" name="Freeform 171"/>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BF15"/>
            </a:solidFill>
            <a:ln w="19050" cap="sq">
              <a:solidFill>
                <a:srgbClr val="FFFFFF"/>
              </a:solidFill>
              <a:prstDash val="solid"/>
              <a:miter/>
            </a:ln>
          </p:spPr>
          <p:txBody>
            <a:bodyPr/>
            <a:lstStyle/>
            <a:p>
              <a:endParaRPr lang="en-US"/>
            </a:p>
          </p:txBody>
        </p:sp>
        <p:sp>
          <p:nvSpPr>
            <p:cNvPr id="172" name="TextBox 172"/>
            <p:cNvSpPr txBox="1"/>
            <p:nvPr/>
          </p:nvSpPr>
          <p:spPr>
            <a:xfrm>
              <a:off x="0" y="-19050"/>
              <a:ext cx="812800" cy="425450"/>
            </a:xfrm>
            <a:prstGeom prst="rect">
              <a:avLst/>
            </a:prstGeom>
          </p:spPr>
          <p:txBody>
            <a:bodyPr lIns="30616" tIns="30616" rIns="30616" bIns="30616" rtlCol="0" anchor="ctr"/>
            <a:lstStyle/>
            <a:p>
              <a:pPr algn="ctr">
                <a:lnSpc>
                  <a:spcPts val="1349"/>
                </a:lnSpc>
              </a:pPr>
              <a:r>
                <a:rPr lang="en-US" sz="964">
                  <a:solidFill>
                    <a:srgbClr val="FFFFFF"/>
                  </a:solidFill>
                  <a:latin typeface="Helvetica World Bold"/>
                </a:rPr>
                <a:t>Upvote</a:t>
              </a:r>
            </a:p>
          </p:txBody>
        </p:sp>
      </p:grpSp>
      <p:grpSp>
        <p:nvGrpSpPr>
          <p:cNvPr id="173" name="Group 173"/>
          <p:cNvGrpSpPr/>
          <p:nvPr/>
        </p:nvGrpSpPr>
        <p:grpSpPr>
          <a:xfrm>
            <a:off x="15846218" y="7136110"/>
            <a:ext cx="734786" cy="367393"/>
            <a:chOff x="0" y="0"/>
            <a:chExt cx="812800" cy="406400"/>
          </a:xfrm>
        </p:grpSpPr>
        <p:sp>
          <p:nvSpPr>
            <p:cNvPr id="174" name="Freeform 17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BF15"/>
            </a:solidFill>
            <a:ln w="19050" cap="sq">
              <a:solidFill>
                <a:srgbClr val="FFFFFF"/>
              </a:solidFill>
              <a:prstDash val="solid"/>
              <a:miter/>
            </a:ln>
          </p:spPr>
          <p:txBody>
            <a:bodyPr/>
            <a:lstStyle/>
            <a:p>
              <a:endParaRPr lang="en-US"/>
            </a:p>
          </p:txBody>
        </p:sp>
        <p:sp>
          <p:nvSpPr>
            <p:cNvPr id="175" name="TextBox 175"/>
            <p:cNvSpPr txBox="1"/>
            <p:nvPr/>
          </p:nvSpPr>
          <p:spPr>
            <a:xfrm>
              <a:off x="0" y="-19050"/>
              <a:ext cx="812800" cy="425450"/>
            </a:xfrm>
            <a:prstGeom prst="rect">
              <a:avLst/>
            </a:prstGeom>
          </p:spPr>
          <p:txBody>
            <a:bodyPr lIns="30616" tIns="30616" rIns="30616" bIns="30616" rtlCol="0" anchor="ctr"/>
            <a:lstStyle/>
            <a:p>
              <a:pPr algn="ctr">
                <a:lnSpc>
                  <a:spcPts val="1349"/>
                </a:lnSpc>
              </a:pPr>
              <a:r>
                <a:rPr lang="en-US" sz="964">
                  <a:solidFill>
                    <a:srgbClr val="FFFFFF"/>
                  </a:solidFill>
                  <a:latin typeface="Helvetica World Bold"/>
                </a:rPr>
                <a:t>Upvote</a:t>
              </a:r>
            </a:p>
          </p:txBody>
        </p:sp>
      </p:grpSp>
      <p:grpSp>
        <p:nvGrpSpPr>
          <p:cNvPr id="176" name="Group 176"/>
          <p:cNvGrpSpPr/>
          <p:nvPr/>
        </p:nvGrpSpPr>
        <p:grpSpPr>
          <a:xfrm>
            <a:off x="16852601" y="3098058"/>
            <a:ext cx="734786" cy="367393"/>
            <a:chOff x="0" y="0"/>
            <a:chExt cx="812800" cy="406400"/>
          </a:xfrm>
        </p:grpSpPr>
        <p:sp>
          <p:nvSpPr>
            <p:cNvPr id="177" name="Freeform 17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1E46B"/>
            </a:solidFill>
            <a:ln w="19050" cap="sq">
              <a:solidFill>
                <a:srgbClr val="FFFFFF"/>
              </a:solidFill>
              <a:prstDash val="solid"/>
              <a:miter/>
            </a:ln>
          </p:spPr>
          <p:txBody>
            <a:bodyPr/>
            <a:lstStyle/>
            <a:p>
              <a:endParaRPr lang="en-US"/>
            </a:p>
          </p:txBody>
        </p:sp>
        <p:sp>
          <p:nvSpPr>
            <p:cNvPr id="178" name="TextBox 178"/>
            <p:cNvSpPr txBox="1"/>
            <p:nvPr/>
          </p:nvSpPr>
          <p:spPr>
            <a:xfrm>
              <a:off x="0" y="-19050"/>
              <a:ext cx="812800" cy="425450"/>
            </a:xfrm>
            <a:prstGeom prst="rect">
              <a:avLst/>
            </a:prstGeom>
          </p:spPr>
          <p:txBody>
            <a:bodyPr lIns="30616" tIns="30616" rIns="30616" bIns="30616" rtlCol="0" anchor="ctr"/>
            <a:lstStyle/>
            <a:p>
              <a:pPr algn="ctr">
                <a:lnSpc>
                  <a:spcPts val="1349"/>
                </a:lnSpc>
              </a:pPr>
              <a:r>
                <a:rPr lang="en-US" sz="964">
                  <a:solidFill>
                    <a:srgbClr val="FFFFFF"/>
                  </a:solidFill>
                  <a:latin typeface="Helvetica World Bold"/>
                </a:rPr>
                <a:t>Reply</a:t>
              </a:r>
            </a:p>
          </p:txBody>
        </p:sp>
      </p:grpSp>
      <p:grpSp>
        <p:nvGrpSpPr>
          <p:cNvPr id="179" name="Group 179"/>
          <p:cNvGrpSpPr/>
          <p:nvPr/>
        </p:nvGrpSpPr>
        <p:grpSpPr>
          <a:xfrm>
            <a:off x="16852601" y="5084564"/>
            <a:ext cx="734786" cy="367393"/>
            <a:chOff x="0" y="0"/>
            <a:chExt cx="812800" cy="406400"/>
          </a:xfrm>
        </p:grpSpPr>
        <p:sp>
          <p:nvSpPr>
            <p:cNvPr id="180" name="Freeform 180"/>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1E46B"/>
            </a:solidFill>
            <a:ln w="19050" cap="sq">
              <a:solidFill>
                <a:srgbClr val="FFFFFF"/>
              </a:solidFill>
              <a:prstDash val="solid"/>
              <a:miter/>
            </a:ln>
          </p:spPr>
          <p:txBody>
            <a:bodyPr/>
            <a:lstStyle/>
            <a:p>
              <a:endParaRPr lang="en-US"/>
            </a:p>
          </p:txBody>
        </p:sp>
        <p:sp>
          <p:nvSpPr>
            <p:cNvPr id="181" name="TextBox 181"/>
            <p:cNvSpPr txBox="1"/>
            <p:nvPr/>
          </p:nvSpPr>
          <p:spPr>
            <a:xfrm>
              <a:off x="0" y="-19050"/>
              <a:ext cx="812800" cy="425450"/>
            </a:xfrm>
            <a:prstGeom prst="rect">
              <a:avLst/>
            </a:prstGeom>
          </p:spPr>
          <p:txBody>
            <a:bodyPr lIns="30616" tIns="30616" rIns="30616" bIns="30616" rtlCol="0" anchor="ctr"/>
            <a:lstStyle/>
            <a:p>
              <a:pPr algn="ctr">
                <a:lnSpc>
                  <a:spcPts val="1349"/>
                </a:lnSpc>
              </a:pPr>
              <a:r>
                <a:rPr lang="en-US" sz="964">
                  <a:solidFill>
                    <a:srgbClr val="FFFFFF"/>
                  </a:solidFill>
                  <a:latin typeface="Helvetica World Bold"/>
                </a:rPr>
                <a:t>Reply</a:t>
              </a:r>
            </a:p>
          </p:txBody>
        </p:sp>
      </p:grpSp>
      <p:grpSp>
        <p:nvGrpSpPr>
          <p:cNvPr id="182" name="Group 182"/>
          <p:cNvGrpSpPr/>
          <p:nvPr/>
        </p:nvGrpSpPr>
        <p:grpSpPr>
          <a:xfrm>
            <a:off x="16852601" y="7130178"/>
            <a:ext cx="734786" cy="367393"/>
            <a:chOff x="0" y="0"/>
            <a:chExt cx="812800" cy="406400"/>
          </a:xfrm>
        </p:grpSpPr>
        <p:sp>
          <p:nvSpPr>
            <p:cNvPr id="183" name="Freeform 183"/>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1E46B"/>
            </a:solidFill>
            <a:ln w="19050" cap="sq">
              <a:solidFill>
                <a:srgbClr val="FFFFFF"/>
              </a:solidFill>
              <a:prstDash val="solid"/>
              <a:miter/>
            </a:ln>
          </p:spPr>
          <p:txBody>
            <a:bodyPr/>
            <a:lstStyle/>
            <a:p>
              <a:endParaRPr lang="en-US"/>
            </a:p>
          </p:txBody>
        </p:sp>
        <p:sp>
          <p:nvSpPr>
            <p:cNvPr id="184" name="TextBox 184"/>
            <p:cNvSpPr txBox="1"/>
            <p:nvPr/>
          </p:nvSpPr>
          <p:spPr>
            <a:xfrm>
              <a:off x="0" y="-19050"/>
              <a:ext cx="812800" cy="425450"/>
            </a:xfrm>
            <a:prstGeom prst="rect">
              <a:avLst/>
            </a:prstGeom>
          </p:spPr>
          <p:txBody>
            <a:bodyPr lIns="30616" tIns="30616" rIns="30616" bIns="30616" rtlCol="0" anchor="ctr"/>
            <a:lstStyle/>
            <a:p>
              <a:pPr algn="ctr">
                <a:lnSpc>
                  <a:spcPts val="1349"/>
                </a:lnSpc>
              </a:pPr>
              <a:r>
                <a:rPr lang="en-US" sz="964">
                  <a:solidFill>
                    <a:srgbClr val="FFFFFF"/>
                  </a:solidFill>
                  <a:latin typeface="Helvetica World Bold"/>
                </a:rPr>
                <a:t>Reply</a:t>
              </a:r>
            </a:p>
          </p:txBody>
        </p:sp>
      </p:grpSp>
      <p:grpSp>
        <p:nvGrpSpPr>
          <p:cNvPr id="185" name="Group 185"/>
          <p:cNvGrpSpPr/>
          <p:nvPr/>
        </p:nvGrpSpPr>
        <p:grpSpPr>
          <a:xfrm>
            <a:off x="14824202" y="1256114"/>
            <a:ext cx="878400" cy="353209"/>
            <a:chOff x="0" y="0"/>
            <a:chExt cx="1010682" cy="406400"/>
          </a:xfrm>
        </p:grpSpPr>
        <p:sp>
          <p:nvSpPr>
            <p:cNvPr id="186" name="Freeform 186"/>
            <p:cNvSpPr/>
            <p:nvPr/>
          </p:nvSpPr>
          <p:spPr>
            <a:xfrm>
              <a:off x="0" y="0"/>
              <a:ext cx="1010682" cy="406400"/>
            </a:xfrm>
            <a:custGeom>
              <a:avLst/>
              <a:gdLst/>
              <a:ahLst/>
              <a:cxnLst/>
              <a:rect l="l" t="t" r="r" b="b"/>
              <a:pathLst>
                <a:path w="1010682" h="406400">
                  <a:moveTo>
                    <a:pt x="807482" y="0"/>
                  </a:moveTo>
                  <a:cubicBezTo>
                    <a:pt x="919706" y="0"/>
                    <a:pt x="1010682" y="90976"/>
                    <a:pt x="1010682" y="203200"/>
                  </a:cubicBezTo>
                  <a:cubicBezTo>
                    <a:pt x="1010682" y="315424"/>
                    <a:pt x="919706" y="406400"/>
                    <a:pt x="807482" y="406400"/>
                  </a:cubicBezTo>
                  <a:lnTo>
                    <a:pt x="203200" y="406400"/>
                  </a:lnTo>
                  <a:cubicBezTo>
                    <a:pt x="90976" y="406400"/>
                    <a:pt x="0" y="315424"/>
                    <a:pt x="0" y="203200"/>
                  </a:cubicBezTo>
                  <a:cubicBezTo>
                    <a:pt x="0" y="90976"/>
                    <a:pt x="90976" y="0"/>
                    <a:pt x="203200" y="0"/>
                  </a:cubicBezTo>
                  <a:close/>
                </a:path>
              </a:pathLst>
            </a:custGeom>
            <a:solidFill>
              <a:srgbClr val="000000"/>
            </a:solidFill>
            <a:ln w="19050" cap="sq">
              <a:solidFill>
                <a:srgbClr val="FFFFFF"/>
              </a:solidFill>
              <a:prstDash val="solid"/>
              <a:miter/>
            </a:ln>
          </p:spPr>
          <p:txBody>
            <a:bodyPr/>
            <a:lstStyle/>
            <a:p>
              <a:endParaRPr lang="en-US"/>
            </a:p>
          </p:txBody>
        </p:sp>
        <p:sp>
          <p:nvSpPr>
            <p:cNvPr id="187" name="TextBox 187"/>
            <p:cNvSpPr txBox="1"/>
            <p:nvPr/>
          </p:nvSpPr>
          <p:spPr>
            <a:xfrm>
              <a:off x="0" y="-19050"/>
              <a:ext cx="1010682" cy="425450"/>
            </a:xfrm>
            <a:prstGeom prst="rect">
              <a:avLst/>
            </a:prstGeom>
          </p:spPr>
          <p:txBody>
            <a:bodyPr lIns="30616" tIns="30616" rIns="30616" bIns="30616" rtlCol="0" anchor="ctr"/>
            <a:lstStyle/>
            <a:p>
              <a:pPr algn="ctr">
                <a:lnSpc>
                  <a:spcPts val="1349"/>
                </a:lnSpc>
              </a:pPr>
              <a:r>
                <a:rPr lang="en-US" sz="964">
                  <a:solidFill>
                    <a:srgbClr val="FFFFFF"/>
                  </a:solidFill>
                  <a:latin typeface="Helvetica World Bold"/>
                </a:rPr>
                <a:t>Sort / Filter</a:t>
              </a:r>
            </a:p>
          </p:txBody>
        </p:sp>
      </p:grpSp>
      <p:grpSp>
        <p:nvGrpSpPr>
          <p:cNvPr id="188" name="Group 188"/>
          <p:cNvGrpSpPr/>
          <p:nvPr/>
        </p:nvGrpSpPr>
        <p:grpSpPr>
          <a:xfrm>
            <a:off x="12999133" y="209354"/>
            <a:ext cx="4599000" cy="406620"/>
            <a:chOff x="0" y="0"/>
            <a:chExt cx="6132001" cy="542160"/>
          </a:xfrm>
        </p:grpSpPr>
        <p:sp>
          <p:nvSpPr>
            <p:cNvPr id="189" name="Freeform 189"/>
            <p:cNvSpPr/>
            <p:nvPr/>
          </p:nvSpPr>
          <p:spPr>
            <a:xfrm>
              <a:off x="5758485" y="89902"/>
              <a:ext cx="373516" cy="373516"/>
            </a:xfrm>
            <a:custGeom>
              <a:avLst/>
              <a:gdLst/>
              <a:ahLst/>
              <a:cxnLst/>
              <a:rect l="l" t="t" r="r" b="b"/>
              <a:pathLst>
                <a:path w="373516" h="373516">
                  <a:moveTo>
                    <a:pt x="0" y="0"/>
                  </a:moveTo>
                  <a:lnTo>
                    <a:pt x="373516" y="0"/>
                  </a:lnTo>
                  <a:lnTo>
                    <a:pt x="373516" y="373516"/>
                  </a:lnTo>
                  <a:lnTo>
                    <a:pt x="0" y="37351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90" name="Freeform 190"/>
            <p:cNvSpPr/>
            <p:nvPr/>
          </p:nvSpPr>
          <p:spPr>
            <a:xfrm>
              <a:off x="5236301" y="131540"/>
              <a:ext cx="362800" cy="290240"/>
            </a:xfrm>
            <a:custGeom>
              <a:avLst/>
              <a:gdLst/>
              <a:ahLst/>
              <a:cxnLst/>
              <a:rect l="l" t="t" r="r" b="b"/>
              <a:pathLst>
                <a:path w="362800" h="290240">
                  <a:moveTo>
                    <a:pt x="0" y="0"/>
                  </a:moveTo>
                  <a:lnTo>
                    <a:pt x="362800" y="0"/>
                  </a:lnTo>
                  <a:lnTo>
                    <a:pt x="362800" y="290240"/>
                  </a:lnTo>
                  <a:lnTo>
                    <a:pt x="0" y="2902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91" name="Freeform 191"/>
            <p:cNvSpPr/>
            <p:nvPr/>
          </p:nvSpPr>
          <p:spPr>
            <a:xfrm>
              <a:off x="4487698" y="131540"/>
              <a:ext cx="830321" cy="336617"/>
            </a:xfrm>
            <a:custGeom>
              <a:avLst/>
              <a:gdLst/>
              <a:ahLst/>
              <a:cxnLst/>
              <a:rect l="l" t="t" r="r" b="b"/>
              <a:pathLst>
                <a:path w="830321" h="336617">
                  <a:moveTo>
                    <a:pt x="0" y="0"/>
                  </a:moveTo>
                  <a:lnTo>
                    <a:pt x="830321" y="0"/>
                  </a:lnTo>
                  <a:lnTo>
                    <a:pt x="830321" y="336616"/>
                  </a:lnTo>
                  <a:lnTo>
                    <a:pt x="0" y="336616"/>
                  </a:lnTo>
                  <a:lnTo>
                    <a:pt x="0" y="0"/>
                  </a:lnTo>
                  <a:close/>
                </a:path>
              </a:pathLst>
            </a:custGeom>
            <a:blipFill>
              <a:blip r:embed="rId29"/>
              <a:stretch>
                <a:fillRect/>
              </a:stretch>
            </a:blipFill>
          </p:spPr>
          <p:txBody>
            <a:bodyPr/>
            <a:lstStyle/>
            <a:p>
              <a:endParaRPr lang="en-US"/>
            </a:p>
          </p:txBody>
        </p:sp>
        <p:sp>
          <p:nvSpPr>
            <p:cNvPr id="192" name="TextBox 192"/>
            <p:cNvSpPr txBox="1"/>
            <p:nvPr/>
          </p:nvSpPr>
          <p:spPr>
            <a:xfrm>
              <a:off x="0" y="43712"/>
              <a:ext cx="766802" cy="344937"/>
            </a:xfrm>
            <a:prstGeom prst="rect">
              <a:avLst/>
            </a:prstGeom>
          </p:spPr>
          <p:txBody>
            <a:bodyPr lIns="0" tIns="0" rIns="0" bIns="0" rtlCol="0" anchor="t">
              <a:spAutoFit/>
            </a:bodyPr>
            <a:lstStyle/>
            <a:p>
              <a:pPr algn="ctr">
                <a:lnSpc>
                  <a:spcPts val="1994"/>
                </a:lnSpc>
              </a:pPr>
              <a:r>
                <a:rPr lang="en-US" sz="1424">
                  <a:solidFill>
                    <a:srgbClr val="FFFFFF"/>
                  </a:solidFill>
                  <a:latin typeface="Helvetica World Bold"/>
                </a:rPr>
                <a:t>9:41</a:t>
              </a:r>
            </a:p>
          </p:txBody>
        </p:sp>
        <p:grpSp>
          <p:nvGrpSpPr>
            <p:cNvPr id="193" name="Group 193"/>
            <p:cNvGrpSpPr/>
            <p:nvPr/>
          </p:nvGrpSpPr>
          <p:grpSpPr>
            <a:xfrm>
              <a:off x="2022091" y="0"/>
              <a:ext cx="1998712" cy="542160"/>
              <a:chOff x="0" y="0"/>
              <a:chExt cx="1498223" cy="406400"/>
            </a:xfrm>
          </p:grpSpPr>
          <p:sp>
            <p:nvSpPr>
              <p:cNvPr id="194" name="Freeform 194"/>
              <p:cNvSpPr/>
              <p:nvPr/>
            </p:nvSpPr>
            <p:spPr>
              <a:xfrm>
                <a:off x="0" y="0"/>
                <a:ext cx="1498223" cy="406400"/>
              </a:xfrm>
              <a:custGeom>
                <a:avLst/>
                <a:gdLst/>
                <a:ahLst/>
                <a:cxnLst/>
                <a:rect l="l" t="t" r="r" b="b"/>
                <a:pathLst>
                  <a:path w="1498223" h="406400">
                    <a:moveTo>
                      <a:pt x="1295023" y="0"/>
                    </a:moveTo>
                    <a:cubicBezTo>
                      <a:pt x="1407247" y="0"/>
                      <a:pt x="1498223" y="90976"/>
                      <a:pt x="1498223" y="203200"/>
                    </a:cubicBezTo>
                    <a:cubicBezTo>
                      <a:pt x="1498223" y="315424"/>
                      <a:pt x="1407247" y="406400"/>
                      <a:pt x="1295023"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221C19"/>
                </a:solidFill>
                <a:prstDash val="solid"/>
                <a:miter/>
              </a:ln>
            </p:spPr>
            <p:txBody>
              <a:bodyPr/>
              <a:lstStyle/>
              <a:p>
                <a:endParaRPr lang="en-US"/>
              </a:p>
            </p:txBody>
          </p:sp>
          <p:sp>
            <p:nvSpPr>
              <p:cNvPr id="195" name="TextBox 195"/>
              <p:cNvSpPr txBox="1"/>
              <p:nvPr/>
            </p:nvSpPr>
            <p:spPr>
              <a:xfrm>
                <a:off x="0" y="-19050"/>
                <a:ext cx="1498223" cy="425450"/>
              </a:xfrm>
              <a:prstGeom prst="rect">
                <a:avLst/>
              </a:prstGeom>
            </p:spPr>
            <p:txBody>
              <a:bodyPr lIns="37483" tIns="37483" rIns="37483" bIns="37483" rtlCol="0" anchor="ctr"/>
              <a:lstStyle/>
              <a:p>
                <a:pPr algn="ctr">
                  <a:lnSpc>
                    <a:spcPts val="1012"/>
                  </a:lnSpc>
                </a:pPr>
                <a:endParaRPr/>
              </a:p>
            </p:txBody>
          </p:sp>
        </p:grpSp>
        <p:sp>
          <p:nvSpPr>
            <p:cNvPr id="196" name="Freeform 196"/>
            <p:cNvSpPr/>
            <p:nvPr/>
          </p:nvSpPr>
          <p:spPr>
            <a:xfrm rot="-30000">
              <a:off x="3463346" y="78441"/>
              <a:ext cx="367528" cy="367528"/>
            </a:xfrm>
            <a:custGeom>
              <a:avLst/>
              <a:gdLst/>
              <a:ahLst/>
              <a:cxnLst/>
              <a:rect l="l" t="t" r="r" b="b"/>
              <a:pathLst>
                <a:path w="367528" h="367528">
                  <a:moveTo>
                    <a:pt x="3179" y="0"/>
                  </a:moveTo>
                  <a:lnTo>
                    <a:pt x="367528" y="3180"/>
                  </a:lnTo>
                  <a:lnTo>
                    <a:pt x="364348" y="367528"/>
                  </a:lnTo>
                  <a:lnTo>
                    <a:pt x="0" y="364349"/>
                  </a:lnTo>
                  <a:lnTo>
                    <a:pt x="3179" y="0"/>
                  </a:lnTo>
                  <a:close/>
                </a:path>
              </a:pathLst>
            </a:custGeom>
            <a:blipFill>
              <a:blip r:embed="rId30">
                <a:alphaModFix amt="76000"/>
              </a:blip>
              <a:stretch>
                <a:fillRect l="-68905" t="-65310" r="-65086" b="-68681"/>
              </a:stretch>
            </a:blipFill>
            <a:ln w="85725" cap="rnd">
              <a:solidFill>
                <a:srgbClr val="000000">
                  <a:alpha val="75686"/>
                </a:srgbClr>
              </a:solidFill>
              <a:prstDash val="solid"/>
              <a:round/>
            </a:ln>
          </p:spPr>
          <p:txBody>
            <a:bodyPr/>
            <a:lstStyle/>
            <a:p>
              <a:endParaRPr lang="en-US"/>
            </a:p>
          </p:txBody>
        </p:sp>
      </p:grpSp>
      <p:sp>
        <p:nvSpPr>
          <p:cNvPr id="197" name="TextBox 197"/>
          <p:cNvSpPr txBox="1"/>
          <p:nvPr/>
        </p:nvSpPr>
        <p:spPr>
          <a:xfrm>
            <a:off x="13060861" y="673651"/>
            <a:ext cx="1139709" cy="407291"/>
          </a:xfrm>
          <a:prstGeom prst="rect">
            <a:avLst/>
          </a:prstGeom>
        </p:spPr>
        <p:txBody>
          <a:bodyPr wrap="square" lIns="0" tIns="0" rIns="0" bIns="0" rtlCol="0" anchor="t">
            <a:spAutoFit/>
          </a:bodyPr>
          <a:lstStyle/>
          <a:p>
            <a:pPr algn="ctr">
              <a:lnSpc>
                <a:spcPts val="3374"/>
              </a:lnSpc>
            </a:pPr>
            <a:r>
              <a:rPr lang="en-US" sz="2410" dirty="0">
                <a:solidFill>
                  <a:srgbClr val="FFFFFF"/>
                </a:solidFill>
                <a:latin typeface="Trocchi"/>
              </a:rPr>
              <a:t>Forum</a:t>
            </a:r>
          </a:p>
        </p:txBody>
      </p:sp>
      <p:sp>
        <p:nvSpPr>
          <p:cNvPr id="198" name="TextBox 198"/>
          <p:cNvSpPr txBox="1"/>
          <p:nvPr/>
        </p:nvSpPr>
        <p:spPr>
          <a:xfrm>
            <a:off x="13417363" y="1840571"/>
            <a:ext cx="484021" cy="180932"/>
          </a:xfrm>
          <a:prstGeom prst="rect">
            <a:avLst/>
          </a:prstGeom>
        </p:spPr>
        <p:txBody>
          <a:bodyPr lIns="0" tIns="0" rIns="0" bIns="0" rtlCol="0" anchor="t">
            <a:spAutoFit/>
          </a:bodyPr>
          <a:lstStyle/>
          <a:p>
            <a:pPr algn="ctr">
              <a:lnSpc>
                <a:spcPts val="1518"/>
              </a:lnSpc>
            </a:pPr>
            <a:r>
              <a:rPr lang="en-US" sz="1084">
                <a:solidFill>
                  <a:srgbClr val="FFFFFF"/>
                </a:solidFill>
                <a:latin typeface="Trocchi"/>
              </a:rPr>
              <a:t>Ashley</a:t>
            </a:r>
          </a:p>
        </p:txBody>
      </p:sp>
      <p:sp>
        <p:nvSpPr>
          <p:cNvPr id="199" name="TextBox 199"/>
          <p:cNvSpPr txBox="1"/>
          <p:nvPr/>
        </p:nvSpPr>
        <p:spPr>
          <a:xfrm>
            <a:off x="13980492" y="1840571"/>
            <a:ext cx="183696" cy="180932"/>
          </a:xfrm>
          <a:prstGeom prst="rect">
            <a:avLst/>
          </a:prstGeom>
        </p:spPr>
        <p:txBody>
          <a:bodyPr lIns="0" tIns="0" rIns="0" bIns="0" rtlCol="0" anchor="t">
            <a:spAutoFit/>
          </a:bodyPr>
          <a:lstStyle/>
          <a:p>
            <a:pPr algn="ctr">
              <a:lnSpc>
                <a:spcPts val="1518"/>
              </a:lnSpc>
            </a:pPr>
            <a:r>
              <a:rPr lang="en-US" sz="1084">
                <a:solidFill>
                  <a:srgbClr val="9D9D9D"/>
                </a:solidFill>
                <a:latin typeface="Trocchi"/>
              </a:rPr>
              <a:t>1h</a:t>
            </a:r>
          </a:p>
        </p:txBody>
      </p:sp>
      <p:sp>
        <p:nvSpPr>
          <p:cNvPr id="200" name="TextBox 200"/>
          <p:cNvSpPr txBox="1"/>
          <p:nvPr/>
        </p:nvSpPr>
        <p:spPr>
          <a:xfrm>
            <a:off x="13417363" y="3779056"/>
            <a:ext cx="484021" cy="180932"/>
          </a:xfrm>
          <a:prstGeom prst="rect">
            <a:avLst/>
          </a:prstGeom>
        </p:spPr>
        <p:txBody>
          <a:bodyPr lIns="0" tIns="0" rIns="0" bIns="0" rtlCol="0" anchor="t">
            <a:spAutoFit/>
          </a:bodyPr>
          <a:lstStyle/>
          <a:p>
            <a:pPr algn="ctr">
              <a:lnSpc>
                <a:spcPts val="1518"/>
              </a:lnSpc>
            </a:pPr>
            <a:r>
              <a:rPr lang="en-US" sz="1084">
                <a:solidFill>
                  <a:srgbClr val="FFFFFF"/>
                </a:solidFill>
                <a:latin typeface="Trocchi"/>
              </a:rPr>
              <a:t>John </a:t>
            </a:r>
          </a:p>
        </p:txBody>
      </p:sp>
      <p:sp>
        <p:nvSpPr>
          <p:cNvPr id="201" name="TextBox 201"/>
          <p:cNvSpPr txBox="1"/>
          <p:nvPr/>
        </p:nvSpPr>
        <p:spPr>
          <a:xfrm>
            <a:off x="13417363" y="5776341"/>
            <a:ext cx="484021" cy="180932"/>
          </a:xfrm>
          <a:prstGeom prst="rect">
            <a:avLst/>
          </a:prstGeom>
        </p:spPr>
        <p:txBody>
          <a:bodyPr lIns="0" tIns="0" rIns="0" bIns="0" rtlCol="0" anchor="t">
            <a:spAutoFit/>
          </a:bodyPr>
          <a:lstStyle/>
          <a:p>
            <a:pPr algn="ctr">
              <a:lnSpc>
                <a:spcPts val="1518"/>
              </a:lnSpc>
            </a:pPr>
            <a:r>
              <a:rPr lang="en-US" sz="1084">
                <a:solidFill>
                  <a:srgbClr val="FFFFFF"/>
                </a:solidFill>
                <a:latin typeface="Trocchi"/>
              </a:rPr>
              <a:t>Foxey</a:t>
            </a:r>
          </a:p>
        </p:txBody>
      </p:sp>
      <p:sp>
        <p:nvSpPr>
          <p:cNvPr id="202" name="TextBox 202"/>
          <p:cNvSpPr txBox="1"/>
          <p:nvPr/>
        </p:nvSpPr>
        <p:spPr>
          <a:xfrm>
            <a:off x="13417363" y="7784466"/>
            <a:ext cx="484021" cy="180932"/>
          </a:xfrm>
          <a:prstGeom prst="rect">
            <a:avLst/>
          </a:prstGeom>
        </p:spPr>
        <p:txBody>
          <a:bodyPr lIns="0" tIns="0" rIns="0" bIns="0" rtlCol="0" anchor="t">
            <a:spAutoFit/>
          </a:bodyPr>
          <a:lstStyle/>
          <a:p>
            <a:pPr algn="ctr">
              <a:lnSpc>
                <a:spcPts val="1518"/>
              </a:lnSpc>
            </a:pPr>
            <a:r>
              <a:rPr lang="en-US" sz="1084">
                <a:solidFill>
                  <a:srgbClr val="FFFFFF"/>
                </a:solidFill>
                <a:latin typeface="Trocchi"/>
              </a:rPr>
              <a:t>Ralph</a:t>
            </a:r>
          </a:p>
        </p:txBody>
      </p:sp>
      <p:sp>
        <p:nvSpPr>
          <p:cNvPr id="203" name="TextBox 203"/>
          <p:cNvSpPr txBox="1"/>
          <p:nvPr/>
        </p:nvSpPr>
        <p:spPr>
          <a:xfrm>
            <a:off x="13980492" y="3779056"/>
            <a:ext cx="183696" cy="180932"/>
          </a:xfrm>
          <a:prstGeom prst="rect">
            <a:avLst/>
          </a:prstGeom>
        </p:spPr>
        <p:txBody>
          <a:bodyPr lIns="0" tIns="0" rIns="0" bIns="0" rtlCol="0" anchor="t">
            <a:spAutoFit/>
          </a:bodyPr>
          <a:lstStyle/>
          <a:p>
            <a:pPr algn="ctr">
              <a:lnSpc>
                <a:spcPts val="1518"/>
              </a:lnSpc>
            </a:pPr>
            <a:r>
              <a:rPr lang="en-US" sz="1084">
                <a:solidFill>
                  <a:srgbClr val="9D9D9D"/>
                </a:solidFill>
                <a:latin typeface="Trocchi"/>
              </a:rPr>
              <a:t>1h</a:t>
            </a:r>
          </a:p>
        </p:txBody>
      </p:sp>
      <p:sp>
        <p:nvSpPr>
          <p:cNvPr id="204" name="TextBox 204"/>
          <p:cNvSpPr txBox="1"/>
          <p:nvPr/>
        </p:nvSpPr>
        <p:spPr>
          <a:xfrm>
            <a:off x="13980492" y="7784466"/>
            <a:ext cx="183696" cy="180932"/>
          </a:xfrm>
          <a:prstGeom prst="rect">
            <a:avLst/>
          </a:prstGeom>
        </p:spPr>
        <p:txBody>
          <a:bodyPr lIns="0" tIns="0" rIns="0" bIns="0" rtlCol="0" anchor="t">
            <a:spAutoFit/>
          </a:bodyPr>
          <a:lstStyle/>
          <a:p>
            <a:pPr algn="ctr">
              <a:lnSpc>
                <a:spcPts val="1518"/>
              </a:lnSpc>
            </a:pPr>
            <a:r>
              <a:rPr lang="en-US" sz="1084">
                <a:solidFill>
                  <a:srgbClr val="9D9D9D"/>
                </a:solidFill>
                <a:latin typeface="Trocchi"/>
              </a:rPr>
              <a:t>1h</a:t>
            </a:r>
          </a:p>
        </p:txBody>
      </p:sp>
      <p:sp>
        <p:nvSpPr>
          <p:cNvPr id="205" name="TextBox 205"/>
          <p:cNvSpPr txBox="1"/>
          <p:nvPr/>
        </p:nvSpPr>
        <p:spPr>
          <a:xfrm>
            <a:off x="13980492" y="5781761"/>
            <a:ext cx="183696" cy="180932"/>
          </a:xfrm>
          <a:prstGeom prst="rect">
            <a:avLst/>
          </a:prstGeom>
        </p:spPr>
        <p:txBody>
          <a:bodyPr lIns="0" tIns="0" rIns="0" bIns="0" rtlCol="0" anchor="t">
            <a:spAutoFit/>
          </a:bodyPr>
          <a:lstStyle/>
          <a:p>
            <a:pPr algn="ctr">
              <a:lnSpc>
                <a:spcPts val="1518"/>
              </a:lnSpc>
            </a:pPr>
            <a:r>
              <a:rPr lang="en-US" sz="1084">
                <a:solidFill>
                  <a:srgbClr val="9D9D9D"/>
                </a:solidFill>
                <a:latin typeface="Trocchi"/>
              </a:rPr>
              <a:t>1h</a:t>
            </a:r>
          </a:p>
        </p:txBody>
      </p:sp>
      <p:sp>
        <p:nvSpPr>
          <p:cNvPr id="206" name="TextBox 206"/>
          <p:cNvSpPr txBox="1"/>
          <p:nvPr/>
        </p:nvSpPr>
        <p:spPr>
          <a:xfrm>
            <a:off x="12877165" y="2178072"/>
            <a:ext cx="4991026" cy="465620"/>
          </a:xfrm>
          <a:prstGeom prst="rect">
            <a:avLst/>
          </a:prstGeom>
        </p:spPr>
        <p:txBody>
          <a:bodyPr lIns="0" tIns="0" rIns="0" bIns="0" rtlCol="0" anchor="t">
            <a:spAutoFit/>
          </a:bodyPr>
          <a:lstStyle/>
          <a:p>
            <a:pPr>
              <a:lnSpc>
                <a:spcPts val="1856"/>
              </a:lnSpc>
            </a:pPr>
            <a:r>
              <a:rPr lang="en-US" sz="1325">
                <a:solidFill>
                  <a:srgbClr val="FFFFFF"/>
                </a:solidFill>
                <a:latin typeface="Trocchi"/>
              </a:rPr>
              <a:t>Lessons Learned from a Recent Trade - Share Your Experiences!</a:t>
            </a:r>
          </a:p>
        </p:txBody>
      </p:sp>
      <p:sp>
        <p:nvSpPr>
          <p:cNvPr id="207" name="TextBox 207"/>
          <p:cNvSpPr txBox="1"/>
          <p:nvPr/>
        </p:nvSpPr>
        <p:spPr>
          <a:xfrm>
            <a:off x="12877165" y="4141110"/>
            <a:ext cx="4991026" cy="230259"/>
          </a:xfrm>
          <a:prstGeom prst="rect">
            <a:avLst/>
          </a:prstGeom>
        </p:spPr>
        <p:txBody>
          <a:bodyPr lIns="0" tIns="0" rIns="0" bIns="0" rtlCol="0" anchor="t">
            <a:spAutoFit/>
          </a:bodyPr>
          <a:lstStyle/>
          <a:p>
            <a:pPr>
              <a:lnSpc>
                <a:spcPts val="1856"/>
              </a:lnSpc>
            </a:pPr>
            <a:r>
              <a:rPr lang="en-US" sz="1325">
                <a:solidFill>
                  <a:srgbClr val="FFFFFF"/>
                </a:solidFill>
                <a:latin typeface="Trocchi"/>
              </a:rPr>
              <a:t>Upcoming IPOs and ICOs - What's on Your Radar?</a:t>
            </a:r>
          </a:p>
        </p:txBody>
      </p:sp>
      <p:sp>
        <p:nvSpPr>
          <p:cNvPr id="208" name="TextBox 208"/>
          <p:cNvSpPr txBox="1"/>
          <p:nvPr/>
        </p:nvSpPr>
        <p:spPr>
          <a:xfrm>
            <a:off x="12877165" y="6115432"/>
            <a:ext cx="5025882" cy="230259"/>
          </a:xfrm>
          <a:prstGeom prst="rect">
            <a:avLst/>
          </a:prstGeom>
        </p:spPr>
        <p:txBody>
          <a:bodyPr lIns="0" tIns="0" rIns="0" bIns="0" rtlCol="0" anchor="t">
            <a:spAutoFit/>
          </a:bodyPr>
          <a:lstStyle/>
          <a:p>
            <a:pPr>
              <a:lnSpc>
                <a:spcPts val="1856"/>
              </a:lnSpc>
            </a:pPr>
            <a:r>
              <a:rPr lang="en-US" sz="1325">
                <a:solidFill>
                  <a:srgbClr val="FFFFFF"/>
                </a:solidFill>
                <a:latin typeface="Trocchi"/>
              </a:rPr>
              <a:t>Favorite Trading Strategies – Let’s Discuss!</a:t>
            </a:r>
          </a:p>
        </p:txBody>
      </p:sp>
      <p:sp>
        <p:nvSpPr>
          <p:cNvPr id="209" name="TextBox 209"/>
          <p:cNvSpPr txBox="1"/>
          <p:nvPr/>
        </p:nvSpPr>
        <p:spPr>
          <a:xfrm>
            <a:off x="12877165" y="8106767"/>
            <a:ext cx="4808988" cy="465620"/>
          </a:xfrm>
          <a:prstGeom prst="rect">
            <a:avLst/>
          </a:prstGeom>
        </p:spPr>
        <p:txBody>
          <a:bodyPr lIns="0" tIns="0" rIns="0" bIns="0" rtlCol="0" anchor="t">
            <a:spAutoFit/>
          </a:bodyPr>
          <a:lstStyle/>
          <a:p>
            <a:pPr>
              <a:lnSpc>
                <a:spcPts val="1856"/>
              </a:lnSpc>
            </a:pPr>
            <a:r>
              <a:rPr lang="en-US" sz="1325">
                <a:solidFill>
                  <a:srgbClr val="FFFFFF"/>
                </a:solidFill>
                <a:latin typeface="Trocchi"/>
              </a:rPr>
              <a:t>I've heard a lot about NFTs. Can someone explain how they work and how to invest in them?</a:t>
            </a:r>
          </a:p>
        </p:txBody>
      </p:sp>
      <p:sp>
        <p:nvSpPr>
          <p:cNvPr id="210" name="TextBox 210"/>
          <p:cNvSpPr txBox="1"/>
          <p:nvPr/>
        </p:nvSpPr>
        <p:spPr>
          <a:xfrm>
            <a:off x="12877707" y="3199123"/>
            <a:ext cx="803768" cy="160607"/>
          </a:xfrm>
          <a:prstGeom prst="rect">
            <a:avLst/>
          </a:prstGeom>
        </p:spPr>
        <p:txBody>
          <a:bodyPr lIns="0" tIns="0" rIns="0" bIns="0" rtlCol="0" anchor="t">
            <a:spAutoFit/>
          </a:bodyPr>
          <a:lstStyle/>
          <a:p>
            <a:pPr algn="ctr">
              <a:lnSpc>
                <a:spcPts val="1265"/>
              </a:lnSpc>
            </a:pPr>
            <a:r>
              <a:rPr lang="en-US" sz="904" u="sng">
                <a:solidFill>
                  <a:srgbClr val="FFFFFF"/>
                </a:solidFill>
                <a:latin typeface="Arimo Bold"/>
              </a:rPr>
              <a:t>read 89 replies</a:t>
            </a:r>
          </a:p>
        </p:txBody>
      </p:sp>
      <p:sp>
        <p:nvSpPr>
          <p:cNvPr id="211" name="TextBox 211"/>
          <p:cNvSpPr txBox="1"/>
          <p:nvPr/>
        </p:nvSpPr>
        <p:spPr>
          <a:xfrm>
            <a:off x="12877707" y="5216459"/>
            <a:ext cx="803768" cy="160607"/>
          </a:xfrm>
          <a:prstGeom prst="rect">
            <a:avLst/>
          </a:prstGeom>
        </p:spPr>
        <p:txBody>
          <a:bodyPr lIns="0" tIns="0" rIns="0" bIns="0" rtlCol="0" anchor="t">
            <a:spAutoFit/>
          </a:bodyPr>
          <a:lstStyle/>
          <a:p>
            <a:pPr algn="ctr">
              <a:lnSpc>
                <a:spcPts val="1265"/>
              </a:lnSpc>
            </a:pPr>
            <a:r>
              <a:rPr lang="en-US" sz="904" u="sng">
                <a:solidFill>
                  <a:srgbClr val="FFFFFF"/>
                </a:solidFill>
                <a:latin typeface="Arimo Bold"/>
              </a:rPr>
              <a:t>read 89 replies</a:t>
            </a:r>
          </a:p>
        </p:txBody>
      </p:sp>
      <p:sp>
        <p:nvSpPr>
          <p:cNvPr id="212" name="TextBox 212"/>
          <p:cNvSpPr txBox="1"/>
          <p:nvPr/>
        </p:nvSpPr>
        <p:spPr>
          <a:xfrm>
            <a:off x="12877707" y="7225216"/>
            <a:ext cx="803768" cy="160607"/>
          </a:xfrm>
          <a:prstGeom prst="rect">
            <a:avLst/>
          </a:prstGeom>
        </p:spPr>
        <p:txBody>
          <a:bodyPr lIns="0" tIns="0" rIns="0" bIns="0" rtlCol="0" anchor="t">
            <a:spAutoFit/>
          </a:bodyPr>
          <a:lstStyle/>
          <a:p>
            <a:pPr algn="ctr">
              <a:lnSpc>
                <a:spcPts val="1265"/>
              </a:lnSpc>
            </a:pPr>
            <a:r>
              <a:rPr lang="en-US" sz="904" u="sng">
                <a:solidFill>
                  <a:srgbClr val="FFFFFF"/>
                </a:solidFill>
                <a:latin typeface="Arimo Bold"/>
              </a:rPr>
              <a:t>read 89 replies</a:t>
            </a:r>
          </a:p>
        </p:txBody>
      </p:sp>
      <p:sp>
        <p:nvSpPr>
          <p:cNvPr id="213" name="TextBox 213"/>
          <p:cNvSpPr txBox="1"/>
          <p:nvPr/>
        </p:nvSpPr>
        <p:spPr>
          <a:xfrm>
            <a:off x="5801914" y="3912406"/>
            <a:ext cx="6642009" cy="182880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nva Sans Bold"/>
              </a:rPr>
              <a:t>COMMUNITY AND FORUMS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grpSp>
        <p:nvGrpSpPr>
          <p:cNvPr id="2" name="Group 2"/>
          <p:cNvGrpSpPr/>
          <p:nvPr/>
        </p:nvGrpSpPr>
        <p:grpSpPr>
          <a:xfrm>
            <a:off x="1220763" y="105182"/>
            <a:ext cx="5182892" cy="10021442"/>
            <a:chOff x="0" y="0"/>
            <a:chExt cx="3923398" cy="7586133"/>
          </a:xfrm>
        </p:grpSpPr>
        <p:sp>
          <p:nvSpPr>
            <p:cNvPr id="3" name="Freeform 3"/>
            <p:cNvSpPr/>
            <p:nvPr/>
          </p:nvSpPr>
          <p:spPr>
            <a:xfrm>
              <a:off x="0" y="0"/>
              <a:ext cx="3923398" cy="7586133"/>
            </a:xfrm>
            <a:custGeom>
              <a:avLst/>
              <a:gdLst/>
              <a:ahLst/>
              <a:cxnLst/>
              <a:rect l="l" t="t" r="r" b="b"/>
              <a:pathLst>
                <a:path w="3923398" h="7586133">
                  <a:moveTo>
                    <a:pt x="89625" y="0"/>
                  </a:moveTo>
                  <a:lnTo>
                    <a:pt x="3833773" y="0"/>
                  </a:lnTo>
                  <a:cubicBezTo>
                    <a:pt x="3857543" y="0"/>
                    <a:pt x="3880340" y="9443"/>
                    <a:pt x="3897148" y="26250"/>
                  </a:cubicBezTo>
                  <a:cubicBezTo>
                    <a:pt x="3913956" y="43058"/>
                    <a:pt x="3923398" y="65855"/>
                    <a:pt x="3923398" y="89625"/>
                  </a:cubicBezTo>
                  <a:lnTo>
                    <a:pt x="3923398" y="7496508"/>
                  </a:lnTo>
                  <a:cubicBezTo>
                    <a:pt x="3923398" y="7546007"/>
                    <a:pt x="3883272" y="7586133"/>
                    <a:pt x="3833773" y="7586133"/>
                  </a:cubicBezTo>
                  <a:lnTo>
                    <a:pt x="89625" y="7586133"/>
                  </a:lnTo>
                  <a:cubicBezTo>
                    <a:pt x="40126" y="7586133"/>
                    <a:pt x="0" y="7546007"/>
                    <a:pt x="0" y="7496508"/>
                  </a:cubicBezTo>
                  <a:lnTo>
                    <a:pt x="0" y="89625"/>
                  </a:lnTo>
                  <a:cubicBezTo>
                    <a:pt x="0" y="40126"/>
                    <a:pt x="40126" y="0"/>
                    <a:pt x="89625" y="0"/>
                  </a:cubicBezTo>
                  <a:close/>
                </a:path>
              </a:pathLst>
            </a:custGeom>
            <a:solidFill>
              <a:srgbClr val="000000"/>
            </a:solidFill>
            <a:ln w="114300" cap="rnd">
              <a:solidFill>
                <a:srgbClr val="2E2E2E"/>
              </a:solidFill>
              <a:prstDash val="solid"/>
              <a:round/>
            </a:ln>
          </p:spPr>
          <p:txBody>
            <a:bodyPr/>
            <a:lstStyle/>
            <a:p>
              <a:endParaRPr lang="en-US"/>
            </a:p>
          </p:txBody>
        </p:sp>
        <p:sp>
          <p:nvSpPr>
            <p:cNvPr id="4" name="TextBox 4"/>
            <p:cNvSpPr txBox="1"/>
            <p:nvPr/>
          </p:nvSpPr>
          <p:spPr>
            <a:xfrm>
              <a:off x="0" y="-19050"/>
              <a:ext cx="3923398" cy="7605183"/>
            </a:xfrm>
            <a:prstGeom prst="rect">
              <a:avLst/>
            </a:prstGeom>
          </p:spPr>
          <p:txBody>
            <a:bodyPr lIns="29826" tIns="29826" rIns="29826" bIns="29826" rtlCol="0" anchor="ctr"/>
            <a:lstStyle/>
            <a:p>
              <a:pPr algn="ctr">
                <a:lnSpc>
                  <a:spcPts val="1150"/>
                </a:lnSpc>
              </a:pPr>
              <a:endParaRPr/>
            </a:p>
          </p:txBody>
        </p:sp>
      </p:grpSp>
      <p:sp>
        <p:nvSpPr>
          <p:cNvPr id="5" name="Freeform 5"/>
          <p:cNvSpPr/>
          <p:nvPr/>
        </p:nvSpPr>
        <p:spPr>
          <a:xfrm>
            <a:off x="5753242" y="871964"/>
            <a:ext cx="286327" cy="286327"/>
          </a:xfrm>
          <a:custGeom>
            <a:avLst/>
            <a:gdLst/>
            <a:ahLst/>
            <a:cxnLst/>
            <a:rect l="l" t="t" r="r" b="b"/>
            <a:pathLst>
              <a:path w="286327" h="286327">
                <a:moveTo>
                  <a:pt x="0" y="0"/>
                </a:moveTo>
                <a:lnTo>
                  <a:pt x="286327" y="0"/>
                </a:lnTo>
                <a:lnTo>
                  <a:pt x="286327" y="286327"/>
                </a:lnTo>
                <a:lnTo>
                  <a:pt x="0" y="286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a:off x="1220763" y="9472888"/>
            <a:ext cx="5075093" cy="0"/>
          </a:xfrm>
          <a:prstGeom prst="line">
            <a:avLst/>
          </a:prstGeom>
          <a:ln w="19050" cap="flat">
            <a:solidFill>
              <a:srgbClr val="8F8E8E"/>
            </a:solidFill>
            <a:prstDash val="solid"/>
            <a:headEnd type="none" w="sm" len="sm"/>
            <a:tailEnd type="none" w="sm" len="sm"/>
          </a:ln>
        </p:spPr>
        <p:txBody>
          <a:bodyPr/>
          <a:lstStyle/>
          <a:p>
            <a:endParaRPr lang="en-US"/>
          </a:p>
        </p:txBody>
      </p:sp>
      <p:sp>
        <p:nvSpPr>
          <p:cNvPr id="7" name="Freeform 7"/>
          <p:cNvSpPr/>
          <p:nvPr/>
        </p:nvSpPr>
        <p:spPr>
          <a:xfrm>
            <a:off x="1540760" y="9684086"/>
            <a:ext cx="329025" cy="329025"/>
          </a:xfrm>
          <a:custGeom>
            <a:avLst/>
            <a:gdLst/>
            <a:ahLst/>
            <a:cxnLst/>
            <a:rect l="l" t="t" r="r" b="b"/>
            <a:pathLst>
              <a:path w="329025" h="329025">
                <a:moveTo>
                  <a:pt x="0" y="0"/>
                </a:moveTo>
                <a:lnTo>
                  <a:pt x="329026" y="0"/>
                </a:lnTo>
                <a:lnTo>
                  <a:pt x="329026" y="329026"/>
                </a:lnTo>
                <a:lnTo>
                  <a:pt x="0" y="3290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964666">
            <a:off x="2336814" y="9646685"/>
            <a:ext cx="327484" cy="327484"/>
          </a:xfrm>
          <a:custGeom>
            <a:avLst/>
            <a:gdLst/>
            <a:ahLst/>
            <a:cxnLst/>
            <a:rect l="l" t="t" r="r" b="b"/>
            <a:pathLst>
              <a:path w="327484" h="327484">
                <a:moveTo>
                  <a:pt x="0" y="0"/>
                </a:moveTo>
                <a:lnTo>
                  <a:pt x="327484" y="0"/>
                </a:lnTo>
                <a:lnTo>
                  <a:pt x="327484" y="327484"/>
                </a:lnTo>
                <a:lnTo>
                  <a:pt x="0" y="327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3131196" y="9639623"/>
            <a:ext cx="373488" cy="373488"/>
          </a:xfrm>
          <a:custGeom>
            <a:avLst/>
            <a:gdLst/>
            <a:ahLst/>
            <a:cxnLst/>
            <a:rect l="l" t="t" r="r" b="b"/>
            <a:pathLst>
              <a:path w="373488" h="373488">
                <a:moveTo>
                  <a:pt x="0" y="0"/>
                </a:moveTo>
                <a:lnTo>
                  <a:pt x="373488" y="0"/>
                </a:lnTo>
                <a:lnTo>
                  <a:pt x="373488" y="373489"/>
                </a:lnTo>
                <a:lnTo>
                  <a:pt x="0" y="3734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4702227" y="9626799"/>
            <a:ext cx="386312" cy="386312"/>
          </a:xfrm>
          <a:custGeom>
            <a:avLst/>
            <a:gdLst/>
            <a:ahLst/>
            <a:cxnLst/>
            <a:rect l="l" t="t" r="r" b="b"/>
            <a:pathLst>
              <a:path w="386312" h="386312">
                <a:moveTo>
                  <a:pt x="0" y="0"/>
                </a:moveTo>
                <a:lnTo>
                  <a:pt x="386312" y="0"/>
                </a:lnTo>
                <a:lnTo>
                  <a:pt x="386312" y="386313"/>
                </a:lnTo>
                <a:lnTo>
                  <a:pt x="0" y="3863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5453492" y="9639623"/>
            <a:ext cx="329025" cy="329025"/>
          </a:xfrm>
          <a:custGeom>
            <a:avLst/>
            <a:gdLst/>
            <a:ahLst/>
            <a:cxnLst/>
            <a:rect l="l" t="t" r="r" b="b"/>
            <a:pathLst>
              <a:path w="329025" h="329025">
                <a:moveTo>
                  <a:pt x="0" y="0"/>
                </a:moveTo>
                <a:lnTo>
                  <a:pt x="329025" y="0"/>
                </a:lnTo>
                <a:lnTo>
                  <a:pt x="329025" y="329026"/>
                </a:lnTo>
                <a:lnTo>
                  <a:pt x="0" y="3290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3966894" y="9640726"/>
            <a:ext cx="318531" cy="318531"/>
          </a:xfrm>
          <a:custGeom>
            <a:avLst/>
            <a:gdLst/>
            <a:ahLst/>
            <a:cxnLst/>
            <a:rect l="l" t="t" r="r" b="b"/>
            <a:pathLst>
              <a:path w="318531" h="318531">
                <a:moveTo>
                  <a:pt x="0" y="0"/>
                </a:moveTo>
                <a:lnTo>
                  <a:pt x="318532" y="0"/>
                </a:lnTo>
                <a:lnTo>
                  <a:pt x="318532" y="318532"/>
                </a:lnTo>
                <a:lnTo>
                  <a:pt x="0" y="3185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3" name="Group 13"/>
          <p:cNvGrpSpPr/>
          <p:nvPr/>
        </p:nvGrpSpPr>
        <p:grpSpPr>
          <a:xfrm>
            <a:off x="1528815" y="1474667"/>
            <a:ext cx="4510754" cy="1789543"/>
            <a:chOff x="0" y="0"/>
            <a:chExt cx="3414596" cy="1354667"/>
          </a:xfrm>
        </p:grpSpPr>
        <p:sp>
          <p:nvSpPr>
            <p:cNvPr id="14" name="Freeform 14"/>
            <p:cNvSpPr/>
            <p:nvPr/>
          </p:nvSpPr>
          <p:spPr>
            <a:xfrm>
              <a:off x="0" y="0"/>
              <a:ext cx="3414596" cy="1354667"/>
            </a:xfrm>
            <a:custGeom>
              <a:avLst/>
              <a:gdLst/>
              <a:ahLst/>
              <a:cxnLst/>
              <a:rect l="l" t="t" r="r" b="b"/>
              <a:pathLst>
                <a:path w="3414596" h="1354667">
                  <a:moveTo>
                    <a:pt x="30894" y="0"/>
                  </a:moveTo>
                  <a:lnTo>
                    <a:pt x="3383702" y="0"/>
                  </a:lnTo>
                  <a:cubicBezTo>
                    <a:pt x="3391896" y="0"/>
                    <a:pt x="3399754" y="3255"/>
                    <a:pt x="3405548" y="9049"/>
                  </a:cubicBezTo>
                  <a:cubicBezTo>
                    <a:pt x="3411341" y="14842"/>
                    <a:pt x="3414596" y="22700"/>
                    <a:pt x="3414596" y="30894"/>
                  </a:cubicBezTo>
                  <a:lnTo>
                    <a:pt x="3414596" y="1323773"/>
                  </a:lnTo>
                  <a:cubicBezTo>
                    <a:pt x="3414596" y="1331966"/>
                    <a:pt x="3411341" y="1339824"/>
                    <a:pt x="3405548" y="1345618"/>
                  </a:cubicBezTo>
                  <a:cubicBezTo>
                    <a:pt x="3399754" y="1351412"/>
                    <a:pt x="3391896" y="1354667"/>
                    <a:pt x="3383702" y="1354667"/>
                  </a:cubicBezTo>
                  <a:lnTo>
                    <a:pt x="30894" y="1354667"/>
                  </a:lnTo>
                  <a:cubicBezTo>
                    <a:pt x="22700" y="1354667"/>
                    <a:pt x="14842" y="1351412"/>
                    <a:pt x="9049" y="1345618"/>
                  </a:cubicBezTo>
                  <a:cubicBezTo>
                    <a:pt x="3255" y="1339824"/>
                    <a:pt x="0" y="1331966"/>
                    <a:pt x="0" y="1323773"/>
                  </a:cubicBezTo>
                  <a:lnTo>
                    <a:pt x="0" y="30894"/>
                  </a:lnTo>
                  <a:cubicBezTo>
                    <a:pt x="0" y="22700"/>
                    <a:pt x="3255" y="14842"/>
                    <a:pt x="9049" y="9049"/>
                  </a:cubicBezTo>
                  <a:cubicBezTo>
                    <a:pt x="14842" y="3255"/>
                    <a:pt x="22700" y="0"/>
                    <a:pt x="30894" y="0"/>
                  </a:cubicBezTo>
                  <a:close/>
                </a:path>
              </a:pathLst>
            </a:custGeom>
            <a:solidFill>
              <a:srgbClr val="20A62E"/>
            </a:solidFill>
          </p:spPr>
          <p:txBody>
            <a:bodyPr/>
            <a:lstStyle/>
            <a:p>
              <a:endParaRPr lang="en-US"/>
            </a:p>
          </p:txBody>
        </p:sp>
        <p:sp>
          <p:nvSpPr>
            <p:cNvPr id="15" name="TextBox 15"/>
            <p:cNvSpPr txBox="1"/>
            <p:nvPr/>
          </p:nvSpPr>
          <p:spPr>
            <a:xfrm>
              <a:off x="0" y="-19050"/>
              <a:ext cx="3414596" cy="1373717"/>
            </a:xfrm>
            <a:prstGeom prst="rect">
              <a:avLst/>
            </a:prstGeom>
          </p:spPr>
          <p:txBody>
            <a:bodyPr lIns="29820" tIns="29820" rIns="29820" bIns="29820" rtlCol="0" anchor="ctr"/>
            <a:lstStyle/>
            <a:p>
              <a:pPr algn="ctr">
                <a:lnSpc>
                  <a:spcPts val="1068"/>
                </a:lnSpc>
              </a:pPr>
              <a:endParaRPr/>
            </a:p>
          </p:txBody>
        </p:sp>
      </p:grpSp>
      <p:sp>
        <p:nvSpPr>
          <p:cNvPr id="16" name="AutoShape 16"/>
          <p:cNvSpPr/>
          <p:nvPr/>
        </p:nvSpPr>
        <p:spPr>
          <a:xfrm>
            <a:off x="1234536" y="4679701"/>
            <a:ext cx="5075093" cy="0"/>
          </a:xfrm>
          <a:prstGeom prst="line">
            <a:avLst/>
          </a:prstGeom>
          <a:ln w="19050" cap="flat">
            <a:solidFill>
              <a:srgbClr val="8F8E8E"/>
            </a:solidFill>
            <a:prstDash val="solid"/>
            <a:headEnd type="none" w="sm" len="sm"/>
            <a:tailEnd type="none" w="sm" len="sm"/>
          </a:ln>
        </p:spPr>
        <p:txBody>
          <a:bodyPr/>
          <a:lstStyle/>
          <a:p>
            <a:endParaRPr lang="en-US"/>
          </a:p>
        </p:txBody>
      </p:sp>
      <p:sp>
        <p:nvSpPr>
          <p:cNvPr id="17" name="TextBox 17"/>
          <p:cNvSpPr txBox="1"/>
          <p:nvPr/>
        </p:nvSpPr>
        <p:spPr>
          <a:xfrm>
            <a:off x="1234536" y="4006630"/>
            <a:ext cx="5075093" cy="186278"/>
          </a:xfrm>
          <a:prstGeom prst="rect">
            <a:avLst/>
          </a:prstGeom>
        </p:spPr>
        <p:txBody>
          <a:bodyPr lIns="0" tIns="0" rIns="0" bIns="0" rtlCol="0" anchor="t">
            <a:spAutoFit/>
          </a:bodyPr>
          <a:lstStyle/>
          <a:p>
            <a:pPr>
              <a:lnSpc>
                <a:spcPts val="1479"/>
              </a:lnSpc>
            </a:pPr>
            <a:r>
              <a:rPr lang="en-US" sz="1056">
                <a:solidFill>
                  <a:srgbClr val="000000"/>
                </a:solidFill>
                <a:latin typeface="Trocchi"/>
              </a:rPr>
              <a:t>Add a subheading</a:t>
            </a:r>
          </a:p>
        </p:txBody>
      </p:sp>
      <p:sp>
        <p:nvSpPr>
          <p:cNvPr id="18" name="AutoShape 18"/>
          <p:cNvSpPr/>
          <p:nvPr/>
        </p:nvSpPr>
        <p:spPr>
          <a:xfrm>
            <a:off x="2592841" y="4260575"/>
            <a:ext cx="2147452" cy="0"/>
          </a:xfrm>
          <a:prstGeom prst="line">
            <a:avLst/>
          </a:prstGeom>
          <a:ln w="19050" cap="flat">
            <a:solidFill>
              <a:srgbClr val="8F8E8E"/>
            </a:solidFill>
            <a:prstDash val="sysDash"/>
            <a:headEnd type="none" w="sm" len="sm"/>
            <a:tailEnd type="none" w="sm" len="sm"/>
          </a:ln>
        </p:spPr>
        <p:txBody>
          <a:bodyPr/>
          <a:lstStyle/>
          <a:p>
            <a:endParaRPr lang="en-US"/>
          </a:p>
        </p:txBody>
      </p:sp>
      <p:grpSp>
        <p:nvGrpSpPr>
          <p:cNvPr id="19" name="Group 19"/>
          <p:cNvGrpSpPr/>
          <p:nvPr/>
        </p:nvGrpSpPr>
        <p:grpSpPr>
          <a:xfrm>
            <a:off x="5016186" y="3979581"/>
            <a:ext cx="1175589" cy="584357"/>
            <a:chOff x="0" y="0"/>
            <a:chExt cx="889909" cy="442353"/>
          </a:xfrm>
        </p:grpSpPr>
        <p:sp>
          <p:nvSpPr>
            <p:cNvPr id="20" name="Freeform 20"/>
            <p:cNvSpPr/>
            <p:nvPr/>
          </p:nvSpPr>
          <p:spPr>
            <a:xfrm>
              <a:off x="0" y="0"/>
              <a:ext cx="889909" cy="442353"/>
            </a:xfrm>
            <a:custGeom>
              <a:avLst/>
              <a:gdLst/>
              <a:ahLst/>
              <a:cxnLst/>
              <a:rect l="l" t="t" r="r" b="b"/>
              <a:pathLst>
                <a:path w="889909" h="442353">
                  <a:moveTo>
                    <a:pt x="118540" y="0"/>
                  </a:moveTo>
                  <a:lnTo>
                    <a:pt x="771369" y="0"/>
                  </a:lnTo>
                  <a:cubicBezTo>
                    <a:pt x="802808" y="0"/>
                    <a:pt x="832959" y="12489"/>
                    <a:pt x="855190" y="34720"/>
                  </a:cubicBezTo>
                  <a:cubicBezTo>
                    <a:pt x="877420" y="56950"/>
                    <a:pt x="889909" y="87101"/>
                    <a:pt x="889909" y="118540"/>
                  </a:cubicBezTo>
                  <a:lnTo>
                    <a:pt x="889909" y="323812"/>
                  </a:lnTo>
                  <a:cubicBezTo>
                    <a:pt x="889909" y="355251"/>
                    <a:pt x="877420" y="385402"/>
                    <a:pt x="855190" y="407633"/>
                  </a:cubicBezTo>
                  <a:cubicBezTo>
                    <a:pt x="832959" y="429864"/>
                    <a:pt x="802808" y="442353"/>
                    <a:pt x="771369" y="442353"/>
                  </a:cubicBezTo>
                  <a:lnTo>
                    <a:pt x="118540" y="442353"/>
                  </a:lnTo>
                  <a:cubicBezTo>
                    <a:pt x="87101" y="442353"/>
                    <a:pt x="56950" y="429864"/>
                    <a:pt x="34720" y="407633"/>
                  </a:cubicBezTo>
                  <a:cubicBezTo>
                    <a:pt x="12489" y="385402"/>
                    <a:pt x="0" y="355251"/>
                    <a:pt x="0" y="323812"/>
                  </a:cubicBezTo>
                  <a:lnTo>
                    <a:pt x="0" y="118540"/>
                  </a:lnTo>
                  <a:cubicBezTo>
                    <a:pt x="0" y="87101"/>
                    <a:pt x="12489" y="56950"/>
                    <a:pt x="34720" y="34720"/>
                  </a:cubicBezTo>
                  <a:cubicBezTo>
                    <a:pt x="56950" y="12489"/>
                    <a:pt x="87101" y="0"/>
                    <a:pt x="118540" y="0"/>
                  </a:cubicBezTo>
                  <a:close/>
                </a:path>
              </a:pathLst>
            </a:custGeom>
            <a:solidFill>
              <a:srgbClr val="20A62E"/>
            </a:solidFill>
          </p:spPr>
          <p:txBody>
            <a:bodyPr/>
            <a:lstStyle/>
            <a:p>
              <a:endParaRPr lang="en-US"/>
            </a:p>
          </p:txBody>
        </p:sp>
        <p:sp>
          <p:nvSpPr>
            <p:cNvPr id="21" name="TextBox 21"/>
            <p:cNvSpPr txBox="1"/>
            <p:nvPr/>
          </p:nvSpPr>
          <p:spPr>
            <a:xfrm>
              <a:off x="0" y="-19050"/>
              <a:ext cx="889909" cy="461403"/>
            </a:xfrm>
            <a:prstGeom prst="rect">
              <a:avLst/>
            </a:prstGeom>
          </p:spPr>
          <p:txBody>
            <a:bodyPr lIns="29820" tIns="29820" rIns="29820" bIns="29820" rtlCol="0" anchor="ctr"/>
            <a:lstStyle/>
            <a:p>
              <a:pPr algn="ctr">
                <a:lnSpc>
                  <a:spcPts val="1759"/>
                </a:lnSpc>
              </a:pPr>
              <a:r>
                <a:rPr lang="en-US" sz="1256">
                  <a:solidFill>
                    <a:srgbClr val="FFFFFF"/>
                  </a:solidFill>
                  <a:latin typeface="Helvetica World Bold"/>
                </a:rPr>
                <a:t>$482.08</a:t>
              </a:r>
            </a:p>
          </p:txBody>
        </p:sp>
      </p:grpSp>
      <p:pic>
        <p:nvPicPr>
          <p:cNvPr id="22" name="Picture 22"/>
          <p:cNvPicPr>
            <a:picLocks noChangeAspect="1"/>
          </p:cNvPicPr>
          <p:nvPr/>
        </p:nvPicPr>
        <p:blipFill>
          <a:blip r:embed="rId16"/>
          <a:stretch>
            <a:fillRect/>
          </a:stretch>
        </p:blipFill>
        <p:spPr>
          <a:xfrm rot="1118558">
            <a:off x="2415757" y="3490213"/>
            <a:ext cx="2147452" cy="2147452"/>
          </a:xfrm>
          <a:prstGeom prst="rect">
            <a:avLst/>
          </a:prstGeom>
        </p:spPr>
      </p:pic>
      <p:sp>
        <p:nvSpPr>
          <p:cNvPr id="23" name="AutoShape 23"/>
          <p:cNvSpPr/>
          <p:nvPr/>
        </p:nvSpPr>
        <p:spPr>
          <a:xfrm>
            <a:off x="2603876" y="5066829"/>
            <a:ext cx="2147452" cy="0"/>
          </a:xfrm>
          <a:prstGeom prst="line">
            <a:avLst/>
          </a:prstGeom>
          <a:ln w="19050" cap="flat">
            <a:solidFill>
              <a:srgbClr val="8F8E8E"/>
            </a:solidFill>
            <a:prstDash val="sysDash"/>
            <a:headEnd type="none" w="sm" len="sm"/>
            <a:tailEnd type="none" w="sm" len="sm"/>
          </a:ln>
        </p:spPr>
        <p:txBody>
          <a:bodyPr/>
          <a:lstStyle/>
          <a:p>
            <a:endParaRPr lang="en-US"/>
          </a:p>
        </p:txBody>
      </p:sp>
      <p:grpSp>
        <p:nvGrpSpPr>
          <p:cNvPr id="24" name="Group 24"/>
          <p:cNvGrpSpPr/>
          <p:nvPr/>
        </p:nvGrpSpPr>
        <p:grpSpPr>
          <a:xfrm>
            <a:off x="5034603" y="4797140"/>
            <a:ext cx="1175589" cy="584357"/>
            <a:chOff x="0" y="0"/>
            <a:chExt cx="889909" cy="442353"/>
          </a:xfrm>
        </p:grpSpPr>
        <p:sp>
          <p:nvSpPr>
            <p:cNvPr id="25" name="Freeform 25"/>
            <p:cNvSpPr/>
            <p:nvPr/>
          </p:nvSpPr>
          <p:spPr>
            <a:xfrm>
              <a:off x="0" y="0"/>
              <a:ext cx="889909" cy="442353"/>
            </a:xfrm>
            <a:custGeom>
              <a:avLst/>
              <a:gdLst/>
              <a:ahLst/>
              <a:cxnLst/>
              <a:rect l="l" t="t" r="r" b="b"/>
              <a:pathLst>
                <a:path w="889909" h="442353">
                  <a:moveTo>
                    <a:pt x="118540" y="0"/>
                  </a:moveTo>
                  <a:lnTo>
                    <a:pt x="771369" y="0"/>
                  </a:lnTo>
                  <a:cubicBezTo>
                    <a:pt x="802808" y="0"/>
                    <a:pt x="832959" y="12489"/>
                    <a:pt x="855190" y="34720"/>
                  </a:cubicBezTo>
                  <a:cubicBezTo>
                    <a:pt x="877420" y="56950"/>
                    <a:pt x="889909" y="87101"/>
                    <a:pt x="889909" y="118540"/>
                  </a:cubicBezTo>
                  <a:lnTo>
                    <a:pt x="889909" y="323812"/>
                  </a:lnTo>
                  <a:cubicBezTo>
                    <a:pt x="889909" y="355251"/>
                    <a:pt x="877420" y="385402"/>
                    <a:pt x="855190" y="407633"/>
                  </a:cubicBezTo>
                  <a:cubicBezTo>
                    <a:pt x="832959" y="429864"/>
                    <a:pt x="802808" y="442353"/>
                    <a:pt x="771369" y="442353"/>
                  </a:cubicBezTo>
                  <a:lnTo>
                    <a:pt x="118540" y="442353"/>
                  </a:lnTo>
                  <a:cubicBezTo>
                    <a:pt x="87101" y="442353"/>
                    <a:pt x="56950" y="429864"/>
                    <a:pt x="34720" y="407633"/>
                  </a:cubicBezTo>
                  <a:cubicBezTo>
                    <a:pt x="12489" y="385402"/>
                    <a:pt x="0" y="355251"/>
                    <a:pt x="0" y="323812"/>
                  </a:cubicBezTo>
                  <a:lnTo>
                    <a:pt x="0" y="118540"/>
                  </a:lnTo>
                  <a:cubicBezTo>
                    <a:pt x="0" y="87101"/>
                    <a:pt x="12489" y="56950"/>
                    <a:pt x="34720" y="34720"/>
                  </a:cubicBezTo>
                  <a:cubicBezTo>
                    <a:pt x="56950" y="12489"/>
                    <a:pt x="87101" y="0"/>
                    <a:pt x="118540" y="0"/>
                  </a:cubicBezTo>
                  <a:close/>
                </a:path>
              </a:pathLst>
            </a:custGeom>
            <a:solidFill>
              <a:srgbClr val="FF3131"/>
            </a:solidFill>
          </p:spPr>
          <p:txBody>
            <a:bodyPr/>
            <a:lstStyle/>
            <a:p>
              <a:endParaRPr lang="en-US"/>
            </a:p>
          </p:txBody>
        </p:sp>
        <p:sp>
          <p:nvSpPr>
            <p:cNvPr id="26" name="TextBox 26"/>
            <p:cNvSpPr txBox="1"/>
            <p:nvPr/>
          </p:nvSpPr>
          <p:spPr>
            <a:xfrm>
              <a:off x="0" y="-19050"/>
              <a:ext cx="889909" cy="461403"/>
            </a:xfrm>
            <a:prstGeom prst="rect">
              <a:avLst/>
            </a:prstGeom>
          </p:spPr>
          <p:txBody>
            <a:bodyPr lIns="29820" tIns="29820" rIns="29820" bIns="29820" rtlCol="0" anchor="ctr"/>
            <a:lstStyle/>
            <a:p>
              <a:pPr algn="ctr">
                <a:lnSpc>
                  <a:spcPts val="1759"/>
                </a:lnSpc>
              </a:pPr>
              <a:r>
                <a:rPr lang="en-US" sz="1256">
                  <a:solidFill>
                    <a:srgbClr val="FFFFFF"/>
                  </a:solidFill>
                  <a:latin typeface="Helvetica World Bold"/>
                </a:rPr>
                <a:t>$6.78</a:t>
              </a:r>
            </a:p>
          </p:txBody>
        </p:sp>
      </p:grpSp>
      <p:pic>
        <p:nvPicPr>
          <p:cNvPr id="27" name="Picture 27"/>
          <p:cNvPicPr>
            <a:picLocks noChangeAspect="1"/>
          </p:cNvPicPr>
          <p:nvPr/>
        </p:nvPicPr>
        <p:blipFill>
          <a:blip r:embed="rId17"/>
          <a:stretch>
            <a:fillRect/>
          </a:stretch>
        </p:blipFill>
        <p:spPr>
          <a:xfrm rot="-9994128">
            <a:off x="2430221" y="4443369"/>
            <a:ext cx="2432422" cy="1126480"/>
          </a:xfrm>
          <a:prstGeom prst="rect">
            <a:avLst/>
          </a:prstGeom>
        </p:spPr>
      </p:pic>
      <p:sp>
        <p:nvSpPr>
          <p:cNvPr id="28" name="AutoShape 28"/>
          <p:cNvSpPr/>
          <p:nvPr/>
        </p:nvSpPr>
        <p:spPr>
          <a:xfrm>
            <a:off x="1220763" y="5484996"/>
            <a:ext cx="5075093" cy="0"/>
          </a:xfrm>
          <a:prstGeom prst="line">
            <a:avLst/>
          </a:prstGeom>
          <a:ln w="19050" cap="flat">
            <a:solidFill>
              <a:srgbClr val="8F8E8E"/>
            </a:solidFill>
            <a:prstDash val="solid"/>
            <a:headEnd type="none" w="sm" len="sm"/>
            <a:tailEnd type="none" w="sm" len="sm"/>
          </a:ln>
        </p:spPr>
        <p:txBody>
          <a:bodyPr/>
          <a:lstStyle/>
          <a:p>
            <a:endParaRPr lang="en-US"/>
          </a:p>
        </p:txBody>
      </p:sp>
      <p:sp>
        <p:nvSpPr>
          <p:cNvPr id="29" name="AutoShape 29"/>
          <p:cNvSpPr/>
          <p:nvPr/>
        </p:nvSpPr>
        <p:spPr>
          <a:xfrm>
            <a:off x="2603876" y="5900485"/>
            <a:ext cx="2147452" cy="0"/>
          </a:xfrm>
          <a:prstGeom prst="line">
            <a:avLst/>
          </a:prstGeom>
          <a:ln w="19050" cap="flat">
            <a:solidFill>
              <a:srgbClr val="8F8E8E"/>
            </a:solidFill>
            <a:prstDash val="sysDash"/>
            <a:headEnd type="none" w="sm" len="sm"/>
            <a:tailEnd type="none" w="sm" len="sm"/>
          </a:ln>
        </p:spPr>
        <p:txBody>
          <a:bodyPr/>
          <a:lstStyle/>
          <a:p>
            <a:endParaRPr lang="en-US"/>
          </a:p>
        </p:txBody>
      </p:sp>
      <p:grpSp>
        <p:nvGrpSpPr>
          <p:cNvPr id="30" name="Group 30"/>
          <p:cNvGrpSpPr/>
          <p:nvPr/>
        </p:nvGrpSpPr>
        <p:grpSpPr>
          <a:xfrm>
            <a:off x="5034603" y="5630796"/>
            <a:ext cx="1175589" cy="584357"/>
            <a:chOff x="0" y="0"/>
            <a:chExt cx="889909" cy="442353"/>
          </a:xfrm>
        </p:grpSpPr>
        <p:sp>
          <p:nvSpPr>
            <p:cNvPr id="31" name="Freeform 31"/>
            <p:cNvSpPr/>
            <p:nvPr/>
          </p:nvSpPr>
          <p:spPr>
            <a:xfrm>
              <a:off x="0" y="0"/>
              <a:ext cx="889909" cy="442353"/>
            </a:xfrm>
            <a:custGeom>
              <a:avLst/>
              <a:gdLst/>
              <a:ahLst/>
              <a:cxnLst/>
              <a:rect l="l" t="t" r="r" b="b"/>
              <a:pathLst>
                <a:path w="889909" h="442353">
                  <a:moveTo>
                    <a:pt x="118540" y="0"/>
                  </a:moveTo>
                  <a:lnTo>
                    <a:pt x="771369" y="0"/>
                  </a:lnTo>
                  <a:cubicBezTo>
                    <a:pt x="802808" y="0"/>
                    <a:pt x="832959" y="12489"/>
                    <a:pt x="855190" y="34720"/>
                  </a:cubicBezTo>
                  <a:cubicBezTo>
                    <a:pt x="877420" y="56950"/>
                    <a:pt x="889909" y="87101"/>
                    <a:pt x="889909" y="118540"/>
                  </a:cubicBezTo>
                  <a:lnTo>
                    <a:pt x="889909" y="323812"/>
                  </a:lnTo>
                  <a:cubicBezTo>
                    <a:pt x="889909" y="355251"/>
                    <a:pt x="877420" y="385402"/>
                    <a:pt x="855190" y="407633"/>
                  </a:cubicBezTo>
                  <a:cubicBezTo>
                    <a:pt x="832959" y="429864"/>
                    <a:pt x="802808" y="442353"/>
                    <a:pt x="771369" y="442353"/>
                  </a:cubicBezTo>
                  <a:lnTo>
                    <a:pt x="118540" y="442353"/>
                  </a:lnTo>
                  <a:cubicBezTo>
                    <a:pt x="87101" y="442353"/>
                    <a:pt x="56950" y="429864"/>
                    <a:pt x="34720" y="407633"/>
                  </a:cubicBezTo>
                  <a:cubicBezTo>
                    <a:pt x="12489" y="385402"/>
                    <a:pt x="0" y="355251"/>
                    <a:pt x="0" y="323812"/>
                  </a:cubicBezTo>
                  <a:lnTo>
                    <a:pt x="0" y="118540"/>
                  </a:lnTo>
                  <a:cubicBezTo>
                    <a:pt x="0" y="87101"/>
                    <a:pt x="12489" y="56950"/>
                    <a:pt x="34720" y="34720"/>
                  </a:cubicBezTo>
                  <a:cubicBezTo>
                    <a:pt x="56950" y="12489"/>
                    <a:pt x="87101" y="0"/>
                    <a:pt x="118540" y="0"/>
                  </a:cubicBezTo>
                  <a:close/>
                </a:path>
              </a:pathLst>
            </a:custGeom>
            <a:solidFill>
              <a:srgbClr val="20A62E"/>
            </a:solidFill>
          </p:spPr>
          <p:txBody>
            <a:bodyPr/>
            <a:lstStyle/>
            <a:p>
              <a:endParaRPr lang="en-US"/>
            </a:p>
          </p:txBody>
        </p:sp>
        <p:sp>
          <p:nvSpPr>
            <p:cNvPr id="32" name="TextBox 32"/>
            <p:cNvSpPr txBox="1"/>
            <p:nvPr/>
          </p:nvSpPr>
          <p:spPr>
            <a:xfrm>
              <a:off x="0" y="-19050"/>
              <a:ext cx="889909" cy="461403"/>
            </a:xfrm>
            <a:prstGeom prst="rect">
              <a:avLst/>
            </a:prstGeom>
          </p:spPr>
          <p:txBody>
            <a:bodyPr lIns="29820" tIns="29820" rIns="29820" bIns="29820" rtlCol="0" anchor="ctr"/>
            <a:lstStyle/>
            <a:p>
              <a:pPr algn="ctr">
                <a:lnSpc>
                  <a:spcPts val="1759"/>
                </a:lnSpc>
              </a:pPr>
              <a:r>
                <a:rPr lang="en-US" sz="1256">
                  <a:solidFill>
                    <a:srgbClr val="FFFFFF"/>
                  </a:solidFill>
                  <a:latin typeface="Helvetica World Bold"/>
                </a:rPr>
                <a:t>$158.09</a:t>
              </a:r>
            </a:p>
          </p:txBody>
        </p:sp>
      </p:grpSp>
      <p:pic>
        <p:nvPicPr>
          <p:cNvPr id="33" name="Picture 33"/>
          <p:cNvPicPr>
            <a:picLocks noChangeAspect="1"/>
          </p:cNvPicPr>
          <p:nvPr/>
        </p:nvPicPr>
        <p:blipFill>
          <a:blip r:embed="rId18"/>
          <a:stretch>
            <a:fillRect/>
          </a:stretch>
        </p:blipFill>
        <p:spPr>
          <a:xfrm rot="-3133167">
            <a:off x="2875055" y="5070399"/>
            <a:ext cx="2147452" cy="2147452"/>
          </a:xfrm>
          <a:prstGeom prst="rect">
            <a:avLst/>
          </a:prstGeom>
        </p:spPr>
      </p:pic>
      <p:sp>
        <p:nvSpPr>
          <p:cNvPr id="34" name="AutoShape 34"/>
          <p:cNvSpPr/>
          <p:nvPr/>
        </p:nvSpPr>
        <p:spPr>
          <a:xfrm>
            <a:off x="1220763" y="6412556"/>
            <a:ext cx="5075093" cy="0"/>
          </a:xfrm>
          <a:prstGeom prst="line">
            <a:avLst/>
          </a:prstGeom>
          <a:ln w="19050" cap="flat">
            <a:solidFill>
              <a:srgbClr val="221C19"/>
            </a:solidFill>
            <a:prstDash val="solid"/>
            <a:headEnd type="none" w="sm" len="sm"/>
            <a:tailEnd type="none" w="sm" len="sm"/>
          </a:ln>
        </p:spPr>
        <p:txBody>
          <a:bodyPr/>
          <a:lstStyle/>
          <a:p>
            <a:endParaRPr lang="en-US"/>
          </a:p>
        </p:txBody>
      </p:sp>
      <p:grpSp>
        <p:nvGrpSpPr>
          <p:cNvPr id="35" name="Group 35"/>
          <p:cNvGrpSpPr/>
          <p:nvPr/>
        </p:nvGrpSpPr>
        <p:grpSpPr>
          <a:xfrm>
            <a:off x="3355663" y="6215154"/>
            <a:ext cx="805294" cy="402647"/>
            <a:chOff x="0" y="0"/>
            <a:chExt cx="812800" cy="406400"/>
          </a:xfrm>
        </p:grpSpPr>
        <p:sp>
          <p:nvSpPr>
            <p:cNvPr id="36" name="Freeform 3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a:ln w="19050" cap="sq">
              <a:solidFill>
                <a:srgbClr val="FFFFFF"/>
              </a:solidFill>
              <a:prstDash val="solid"/>
              <a:miter/>
            </a:ln>
          </p:spPr>
          <p:txBody>
            <a:bodyPr/>
            <a:lstStyle/>
            <a:p>
              <a:endParaRPr lang="en-US"/>
            </a:p>
          </p:txBody>
        </p:sp>
        <p:sp>
          <p:nvSpPr>
            <p:cNvPr id="37" name="TextBox 37"/>
            <p:cNvSpPr txBox="1"/>
            <p:nvPr/>
          </p:nvSpPr>
          <p:spPr>
            <a:xfrm>
              <a:off x="0" y="-28575"/>
              <a:ext cx="812800" cy="434975"/>
            </a:xfrm>
            <a:prstGeom prst="rect">
              <a:avLst/>
            </a:prstGeom>
          </p:spPr>
          <p:txBody>
            <a:bodyPr lIns="29820" tIns="29820" rIns="29820" bIns="29820" rtlCol="0" anchor="ctr"/>
            <a:lstStyle/>
            <a:p>
              <a:pPr algn="ctr">
                <a:lnSpc>
                  <a:spcPts val="1406"/>
                </a:lnSpc>
              </a:pPr>
              <a:r>
                <a:rPr lang="en-US" sz="1004">
                  <a:solidFill>
                    <a:srgbClr val="FFFFFF"/>
                  </a:solidFill>
                  <a:latin typeface="Helvetica World Bold"/>
                </a:rPr>
                <a:t>See All</a:t>
              </a:r>
            </a:p>
          </p:txBody>
        </p:sp>
      </p:grpSp>
      <p:sp>
        <p:nvSpPr>
          <p:cNvPr id="38" name="Freeform 38"/>
          <p:cNvSpPr/>
          <p:nvPr/>
        </p:nvSpPr>
        <p:spPr>
          <a:xfrm rot="5400000">
            <a:off x="5756692" y="3559847"/>
            <a:ext cx="232091" cy="232091"/>
          </a:xfrm>
          <a:custGeom>
            <a:avLst/>
            <a:gdLst/>
            <a:ahLst/>
            <a:cxnLst/>
            <a:rect l="l" t="t" r="r" b="b"/>
            <a:pathLst>
              <a:path w="232091" h="232091">
                <a:moveTo>
                  <a:pt x="0" y="0"/>
                </a:moveTo>
                <a:lnTo>
                  <a:pt x="232091" y="0"/>
                </a:lnTo>
                <a:lnTo>
                  <a:pt x="232091" y="232092"/>
                </a:lnTo>
                <a:lnTo>
                  <a:pt x="0" y="232092"/>
                </a:lnTo>
                <a:lnTo>
                  <a:pt x="0" y="0"/>
                </a:lnTo>
                <a:close/>
              </a:path>
            </a:pathLst>
          </a:custGeom>
          <a:blipFill>
            <a:blip r:embed="rId19"/>
            <a:stretch>
              <a:fillRect/>
            </a:stretch>
          </a:blipFill>
        </p:spPr>
        <p:txBody>
          <a:bodyPr/>
          <a:lstStyle/>
          <a:p>
            <a:endParaRPr lang="en-US"/>
          </a:p>
        </p:txBody>
      </p:sp>
      <p:sp>
        <p:nvSpPr>
          <p:cNvPr id="39" name="Freeform 39"/>
          <p:cNvSpPr/>
          <p:nvPr/>
        </p:nvSpPr>
        <p:spPr>
          <a:xfrm rot="5400000">
            <a:off x="5732726" y="6628985"/>
            <a:ext cx="232091" cy="232091"/>
          </a:xfrm>
          <a:custGeom>
            <a:avLst/>
            <a:gdLst/>
            <a:ahLst/>
            <a:cxnLst/>
            <a:rect l="l" t="t" r="r" b="b"/>
            <a:pathLst>
              <a:path w="232091" h="232091">
                <a:moveTo>
                  <a:pt x="0" y="0"/>
                </a:moveTo>
                <a:lnTo>
                  <a:pt x="232091" y="0"/>
                </a:lnTo>
                <a:lnTo>
                  <a:pt x="232091" y="232092"/>
                </a:lnTo>
                <a:lnTo>
                  <a:pt x="0" y="232092"/>
                </a:lnTo>
                <a:lnTo>
                  <a:pt x="0" y="0"/>
                </a:lnTo>
                <a:close/>
              </a:path>
            </a:pathLst>
          </a:custGeom>
          <a:blipFill>
            <a:blip r:embed="rId19"/>
            <a:stretch>
              <a:fillRect/>
            </a:stretch>
          </a:blipFill>
        </p:spPr>
        <p:txBody>
          <a:bodyPr/>
          <a:lstStyle/>
          <a:p>
            <a:endParaRPr lang="en-US"/>
          </a:p>
        </p:txBody>
      </p:sp>
      <p:grpSp>
        <p:nvGrpSpPr>
          <p:cNvPr id="40" name="Group 40"/>
          <p:cNvGrpSpPr/>
          <p:nvPr/>
        </p:nvGrpSpPr>
        <p:grpSpPr>
          <a:xfrm>
            <a:off x="1588187" y="6975377"/>
            <a:ext cx="427947" cy="745800"/>
            <a:chOff x="0" y="0"/>
            <a:chExt cx="323951" cy="564563"/>
          </a:xfrm>
        </p:grpSpPr>
        <p:sp>
          <p:nvSpPr>
            <p:cNvPr id="41" name="Freeform 41"/>
            <p:cNvSpPr/>
            <p:nvPr/>
          </p:nvSpPr>
          <p:spPr>
            <a:xfrm>
              <a:off x="0" y="0"/>
              <a:ext cx="323951" cy="564563"/>
            </a:xfrm>
            <a:custGeom>
              <a:avLst/>
              <a:gdLst/>
              <a:ahLst/>
              <a:cxnLst/>
              <a:rect l="l" t="t" r="r" b="b"/>
              <a:pathLst>
                <a:path w="323951" h="564563">
                  <a:moveTo>
                    <a:pt x="0" y="0"/>
                  </a:moveTo>
                  <a:lnTo>
                    <a:pt x="323951" y="0"/>
                  </a:lnTo>
                  <a:lnTo>
                    <a:pt x="323951" y="564563"/>
                  </a:lnTo>
                  <a:lnTo>
                    <a:pt x="0" y="564563"/>
                  </a:lnTo>
                  <a:close/>
                </a:path>
              </a:pathLst>
            </a:custGeom>
            <a:solidFill>
              <a:srgbClr val="221C19"/>
            </a:solidFill>
          </p:spPr>
          <p:txBody>
            <a:bodyPr/>
            <a:lstStyle/>
            <a:p>
              <a:endParaRPr lang="en-US"/>
            </a:p>
          </p:txBody>
        </p:sp>
        <p:sp>
          <p:nvSpPr>
            <p:cNvPr id="42" name="TextBox 42"/>
            <p:cNvSpPr txBox="1"/>
            <p:nvPr/>
          </p:nvSpPr>
          <p:spPr>
            <a:xfrm>
              <a:off x="0" y="-57150"/>
              <a:ext cx="323951" cy="621713"/>
            </a:xfrm>
            <a:prstGeom prst="rect">
              <a:avLst/>
            </a:prstGeom>
          </p:spPr>
          <p:txBody>
            <a:bodyPr lIns="29820" tIns="29820" rIns="29820" bIns="29820" rtlCol="0" anchor="ctr"/>
            <a:lstStyle/>
            <a:p>
              <a:pPr algn="ctr">
                <a:lnSpc>
                  <a:spcPts val="3698"/>
                </a:lnSpc>
              </a:pPr>
              <a:r>
                <a:rPr lang="en-US" sz="2641">
                  <a:solidFill>
                    <a:srgbClr val="FFFFFF"/>
                  </a:solidFill>
                  <a:latin typeface="Helvetica World Bold"/>
                </a:rPr>
                <a:t>+</a:t>
              </a:r>
            </a:p>
          </p:txBody>
        </p:sp>
      </p:grpSp>
      <p:grpSp>
        <p:nvGrpSpPr>
          <p:cNvPr id="43" name="Group 43"/>
          <p:cNvGrpSpPr/>
          <p:nvPr/>
        </p:nvGrpSpPr>
        <p:grpSpPr>
          <a:xfrm>
            <a:off x="5382396" y="7112731"/>
            <a:ext cx="542380" cy="542380"/>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5" name="TextBox 45"/>
            <p:cNvSpPr txBox="1"/>
            <p:nvPr/>
          </p:nvSpPr>
          <p:spPr>
            <a:xfrm>
              <a:off x="76200" y="66675"/>
              <a:ext cx="660400" cy="669925"/>
            </a:xfrm>
            <a:prstGeom prst="rect">
              <a:avLst/>
            </a:prstGeom>
          </p:spPr>
          <p:txBody>
            <a:bodyPr lIns="29820" tIns="29820" rIns="29820" bIns="29820" rtlCol="0" anchor="ctr"/>
            <a:lstStyle/>
            <a:p>
              <a:pPr algn="ctr">
                <a:lnSpc>
                  <a:spcPts val="986"/>
                </a:lnSpc>
              </a:pPr>
              <a:endParaRPr/>
            </a:p>
          </p:txBody>
        </p:sp>
      </p:grpSp>
      <p:sp>
        <p:nvSpPr>
          <p:cNvPr id="46" name="Freeform 46"/>
          <p:cNvSpPr/>
          <p:nvPr/>
        </p:nvSpPr>
        <p:spPr>
          <a:xfrm>
            <a:off x="5372625" y="7102960"/>
            <a:ext cx="552116" cy="552116"/>
          </a:xfrm>
          <a:custGeom>
            <a:avLst/>
            <a:gdLst/>
            <a:ahLst/>
            <a:cxnLst/>
            <a:rect l="l" t="t" r="r" b="b"/>
            <a:pathLst>
              <a:path w="552116" h="552116">
                <a:moveTo>
                  <a:pt x="0" y="0"/>
                </a:moveTo>
                <a:lnTo>
                  <a:pt x="552116" y="0"/>
                </a:lnTo>
                <a:lnTo>
                  <a:pt x="552116" y="552116"/>
                </a:lnTo>
                <a:lnTo>
                  <a:pt x="0" y="552116"/>
                </a:lnTo>
                <a:lnTo>
                  <a:pt x="0" y="0"/>
                </a:lnTo>
                <a:close/>
              </a:path>
            </a:pathLst>
          </a:custGeom>
          <a:blipFill>
            <a:blip r:embed="rId20"/>
            <a:stretch>
              <a:fillRect/>
            </a:stretch>
          </a:blipFill>
        </p:spPr>
        <p:txBody>
          <a:bodyPr/>
          <a:lstStyle/>
          <a:p>
            <a:endParaRPr lang="en-US"/>
          </a:p>
        </p:txBody>
      </p:sp>
      <p:sp>
        <p:nvSpPr>
          <p:cNvPr id="47" name="TextBox 47"/>
          <p:cNvSpPr txBox="1"/>
          <p:nvPr/>
        </p:nvSpPr>
        <p:spPr>
          <a:xfrm>
            <a:off x="2442784" y="7228149"/>
            <a:ext cx="2031877" cy="215191"/>
          </a:xfrm>
          <a:prstGeom prst="rect">
            <a:avLst/>
          </a:prstGeom>
        </p:spPr>
        <p:txBody>
          <a:bodyPr lIns="0" tIns="0" rIns="0" bIns="0" rtlCol="0" anchor="t">
            <a:spAutoFit/>
          </a:bodyPr>
          <a:lstStyle/>
          <a:p>
            <a:pPr algn="ctr">
              <a:lnSpc>
                <a:spcPts val="1643"/>
              </a:lnSpc>
              <a:spcBef>
                <a:spcPct val="0"/>
              </a:spcBef>
            </a:pPr>
            <a:r>
              <a:rPr lang="en-US" sz="1174" spc="11" dirty="0">
                <a:solidFill>
                  <a:srgbClr val="9D9D9D"/>
                </a:solidFill>
                <a:latin typeface="Codec Pro"/>
              </a:rPr>
              <a:t>Add to watchlist or screener</a:t>
            </a:r>
          </a:p>
        </p:txBody>
      </p:sp>
      <p:sp>
        <p:nvSpPr>
          <p:cNvPr id="48" name="AutoShape 48"/>
          <p:cNvSpPr/>
          <p:nvPr/>
        </p:nvSpPr>
        <p:spPr>
          <a:xfrm>
            <a:off x="2603876" y="8102972"/>
            <a:ext cx="2147452" cy="0"/>
          </a:xfrm>
          <a:prstGeom prst="line">
            <a:avLst/>
          </a:prstGeom>
          <a:ln w="19050" cap="flat">
            <a:solidFill>
              <a:srgbClr val="8F8E8E"/>
            </a:solidFill>
            <a:prstDash val="sysDash"/>
            <a:headEnd type="none" w="sm" len="sm"/>
            <a:tailEnd type="none" w="sm" len="sm"/>
          </a:ln>
        </p:spPr>
        <p:txBody>
          <a:bodyPr/>
          <a:lstStyle/>
          <a:p>
            <a:endParaRPr lang="en-US"/>
          </a:p>
        </p:txBody>
      </p:sp>
      <p:grpSp>
        <p:nvGrpSpPr>
          <p:cNvPr id="49" name="Group 49"/>
          <p:cNvGrpSpPr/>
          <p:nvPr/>
        </p:nvGrpSpPr>
        <p:grpSpPr>
          <a:xfrm>
            <a:off x="5034603" y="7833283"/>
            <a:ext cx="1175589" cy="584357"/>
            <a:chOff x="0" y="0"/>
            <a:chExt cx="889909" cy="442353"/>
          </a:xfrm>
        </p:grpSpPr>
        <p:sp>
          <p:nvSpPr>
            <p:cNvPr id="50" name="Freeform 50"/>
            <p:cNvSpPr/>
            <p:nvPr/>
          </p:nvSpPr>
          <p:spPr>
            <a:xfrm>
              <a:off x="0" y="0"/>
              <a:ext cx="889909" cy="442353"/>
            </a:xfrm>
            <a:custGeom>
              <a:avLst/>
              <a:gdLst/>
              <a:ahLst/>
              <a:cxnLst/>
              <a:rect l="l" t="t" r="r" b="b"/>
              <a:pathLst>
                <a:path w="889909" h="442353">
                  <a:moveTo>
                    <a:pt x="118540" y="0"/>
                  </a:moveTo>
                  <a:lnTo>
                    <a:pt x="771369" y="0"/>
                  </a:lnTo>
                  <a:cubicBezTo>
                    <a:pt x="802808" y="0"/>
                    <a:pt x="832959" y="12489"/>
                    <a:pt x="855190" y="34720"/>
                  </a:cubicBezTo>
                  <a:cubicBezTo>
                    <a:pt x="877420" y="56950"/>
                    <a:pt x="889909" y="87101"/>
                    <a:pt x="889909" y="118540"/>
                  </a:cubicBezTo>
                  <a:lnTo>
                    <a:pt x="889909" y="323812"/>
                  </a:lnTo>
                  <a:cubicBezTo>
                    <a:pt x="889909" y="355251"/>
                    <a:pt x="877420" y="385402"/>
                    <a:pt x="855190" y="407633"/>
                  </a:cubicBezTo>
                  <a:cubicBezTo>
                    <a:pt x="832959" y="429864"/>
                    <a:pt x="802808" y="442353"/>
                    <a:pt x="771369" y="442353"/>
                  </a:cubicBezTo>
                  <a:lnTo>
                    <a:pt x="118540" y="442353"/>
                  </a:lnTo>
                  <a:cubicBezTo>
                    <a:pt x="87101" y="442353"/>
                    <a:pt x="56950" y="429864"/>
                    <a:pt x="34720" y="407633"/>
                  </a:cubicBezTo>
                  <a:cubicBezTo>
                    <a:pt x="12489" y="385402"/>
                    <a:pt x="0" y="355251"/>
                    <a:pt x="0" y="323812"/>
                  </a:cubicBezTo>
                  <a:lnTo>
                    <a:pt x="0" y="118540"/>
                  </a:lnTo>
                  <a:cubicBezTo>
                    <a:pt x="0" y="87101"/>
                    <a:pt x="12489" y="56950"/>
                    <a:pt x="34720" y="34720"/>
                  </a:cubicBezTo>
                  <a:cubicBezTo>
                    <a:pt x="56950" y="12489"/>
                    <a:pt x="87101" y="0"/>
                    <a:pt x="118540" y="0"/>
                  </a:cubicBezTo>
                  <a:close/>
                </a:path>
              </a:pathLst>
            </a:custGeom>
            <a:solidFill>
              <a:srgbClr val="20A62E"/>
            </a:solidFill>
          </p:spPr>
          <p:txBody>
            <a:bodyPr/>
            <a:lstStyle/>
            <a:p>
              <a:endParaRPr lang="en-US"/>
            </a:p>
          </p:txBody>
        </p:sp>
        <p:sp>
          <p:nvSpPr>
            <p:cNvPr id="51" name="TextBox 51"/>
            <p:cNvSpPr txBox="1"/>
            <p:nvPr/>
          </p:nvSpPr>
          <p:spPr>
            <a:xfrm>
              <a:off x="0" y="-19050"/>
              <a:ext cx="889909" cy="461403"/>
            </a:xfrm>
            <a:prstGeom prst="rect">
              <a:avLst/>
            </a:prstGeom>
          </p:spPr>
          <p:txBody>
            <a:bodyPr lIns="29820" tIns="29820" rIns="29820" bIns="29820" rtlCol="0" anchor="ctr"/>
            <a:lstStyle/>
            <a:p>
              <a:pPr algn="ctr">
                <a:lnSpc>
                  <a:spcPts val="1759"/>
                </a:lnSpc>
              </a:pPr>
              <a:r>
                <a:rPr lang="en-US" sz="1256">
                  <a:solidFill>
                    <a:srgbClr val="FFFFFF"/>
                  </a:solidFill>
                  <a:latin typeface="Helvetica World Bold"/>
                </a:rPr>
                <a:t>$56.78</a:t>
              </a:r>
            </a:p>
          </p:txBody>
        </p:sp>
      </p:grpSp>
      <p:pic>
        <p:nvPicPr>
          <p:cNvPr id="52" name="Picture 52"/>
          <p:cNvPicPr>
            <a:picLocks noChangeAspect="1"/>
          </p:cNvPicPr>
          <p:nvPr/>
        </p:nvPicPr>
        <p:blipFill>
          <a:blip r:embed="rId21"/>
          <a:stretch>
            <a:fillRect/>
          </a:stretch>
        </p:blipFill>
        <p:spPr>
          <a:xfrm rot="-2418790">
            <a:off x="2871183" y="7278661"/>
            <a:ext cx="2147452" cy="2147452"/>
          </a:xfrm>
          <a:prstGeom prst="rect">
            <a:avLst/>
          </a:prstGeom>
        </p:spPr>
      </p:pic>
      <p:sp>
        <p:nvSpPr>
          <p:cNvPr id="53" name="AutoShape 53"/>
          <p:cNvSpPr/>
          <p:nvPr/>
        </p:nvSpPr>
        <p:spPr>
          <a:xfrm>
            <a:off x="1220763" y="8521139"/>
            <a:ext cx="5075093" cy="0"/>
          </a:xfrm>
          <a:prstGeom prst="line">
            <a:avLst/>
          </a:prstGeom>
          <a:ln w="19050" cap="flat">
            <a:solidFill>
              <a:srgbClr val="404040"/>
            </a:solidFill>
            <a:prstDash val="solid"/>
            <a:headEnd type="none" w="sm" len="sm"/>
            <a:tailEnd type="none" w="sm" len="sm"/>
          </a:ln>
        </p:spPr>
        <p:txBody>
          <a:bodyPr/>
          <a:lstStyle/>
          <a:p>
            <a:endParaRPr lang="en-US"/>
          </a:p>
        </p:txBody>
      </p:sp>
      <p:sp>
        <p:nvSpPr>
          <p:cNvPr id="54" name="AutoShape 54"/>
          <p:cNvSpPr/>
          <p:nvPr/>
        </p:nvSpPr>
        <p:spPr>
          <a:xfrm>
            <a:off x="2570731" y="8925444"/>
            <a:ext cx="2147452" cy="0"/>
          </a:xfrm>
          <a:prstGeom prst="line">
            <a:avLst/>
          </a:prstGeom>
          <a:ln w="19050" cap="flat">
            <a:solidFill>
              <a:srgbClr val="8F8E8E"/>
            </a:solidFill>
            <a:prstDash val="sysDash"/>
            <a:headEnd type="none" w="sm" len="sm"/>
            <a:tailEnd type="none" w="sm" len="sm"/>
          </a:ln>
        </p:spPr>
        <p:txBody>
          <a:bodyPr/>
          <a:lstStyle/>
          <a:p>
            <a:endParaRPr lang="en-US"/>
          </a:p>
        </p:txBody>
      </p:sp>
      <p:grpSp>
        <p:nvGrpSpPr>
          <p:cNvPr id="55" name="Group 55"/>
          <p:cNvGrpSpPr/>
          <p:nvPr/>
        </p:nvGrpSpPr>
        <p:grpSpPr>
          <a:xfrm>
            <a:off x="5004659" y="8655355"/>
            <a:ext cx="1175589" cy="584357"/>
            <a:chOff x="0" y="0"/>
            <a:chExt cx="889909" cy="442353"/>
          </a:xfrm>
        </p:grpSpPr>
        <p:sp>
          <p:nvSpPr>
            <p:cNvPr id="56" name="Freeform 56"/>
            <p:cNvSpPr/>
            <p:nvPr/>
          </p:nvSpPr>
          <p:spPr>
            <a:xfrm>
              <a:off x="0" y="0"/>
              <a:ext cx="889909" cy="442353"/>
            </a:xfrm>
            <a:custGeom>
              <a:avLst/>
              <a:gdLst/>
              <a:ahLst/>
              <a:cxnLst/>
              <a:rect l="l" t="t" r="r" b="b"/>
              <a:pathLst>
                <a:path w="889909" h="442353">
                  <a:moveTo>
                    <a:pt x="118540" y="0"/>
                  </a:moveTo>
                  <a:lnTo>
                    <a:pt x="771369" y="0"/>
                  </a:lnTo>
                  <a:cubicBezTo>
                    <a:pt x="802808" y="0"/>
                    <a:pt x="832959" y="12489"/>
                    <a:pt x="855190" y="34720"/>
                  </a:cubicBezTo>
                  <a:cubicBezTo>
                    <a:pt x="877420" y="56950"/>
                    <a:pt x="889909" y="87101"/>
                    <a:pt x="889909" y="118540"/>
                  </a:cubicBezTo>
                  <a:lnTo>
                    <a:pt x="889909" y="323812"/>
                  </a:lnTo>
                  <a:cubicBezTo>
                    <a:pt x="889909" y="355251"/>
                    <a:pt x="877420" y="385402"/>
                    <a:pt x="855190" y="407633"/>
                  </a:cubicBezTo>
                  <a:cubicBezTo>
                    <a:pt x="832959" y="429864"/>
                    <a:pt x="802808" y="442353"/>
                    <a:pt x="771369" y="442353"/>
                  </a:cubicBezTo>
                  <a:lnTo>
                    <a:pt x="118540" y="442353"/>
                  </a:lnTo>
                  <a:cubicBezTo>
                    <a:pt x="87101" y="442353"/>
                    <a:pt x="56950" y="429864"/>
                    <a:pt x="34720" y="407633"/>
                  </a:cubicBezTo>
                  <a:cubicBezTo>
                    <a:pt x="12489" y="385402"/>
                    <a:pt x="0" y="355251"/>
                    <a:pt x="0" y="323812"/>
                  </a:cubicBezTo>
                  <a:lnTo>
                    <a:pt x="0" y="118540"/>
                  </a:lnTo>
                  <a:cubicBezTo>
                    <a:pt x="0" y="87101"/>
                    <a:pt x="12489" y="56950"/>
                    <a:pt x="34720" y="34720"/>
                  </a:cubicBezTo>
                  <a:cubicBezTo>
                    <a:pt x="56950" y="12489"/>
                    <a:pt x="87101" y="0"/>
                    <a:pt x="118540" y="0"/>
                  </a:cubicBezTo>
                  <a:close/>
                </a:path>
              </a:pathLst>
            </a:custGeom>
            <a:solidFill>
              <a:srgbClr val="20A62E"/>
            </a:solidFill>
          </p:spPr>
          <p:txBody>
            <a:bodyPr/>
            <a:lstStyle/>
            <a:p>
              <a:endParaRPr lang="en-US"/>
            </a:p>
          </p:txBody>
        </p:sp>
        <p:sp>
          <p:nvSpPr>
            <p:cNvPr id="57" name="TextBox 57"/>
            <p:cNvSpPr txBox="1"/>
            <p:nvPr/>
          </p:nvSpPr>
          <p:spPr>
            <a:xfrm>
              <a:off x="0" y="-19050"/>
              <a:ext cx="889909" cy="461403"/>
            </a:xfrm>
            <a:prstGeom prst="rect">
              <a:avLst/>
            </a:prstGeom>
          </p:spPr>
          <p:txBody>
            <a:bodyPr lIns="29820" tIns="29820" rIns="29820" bIns="29820" rtlCol="0" anchor="ctr"/>
            <a:lstStyle/>
            <a:p>
              <a:pPr algn="ctr">
                <a:lnSpc>
                  <a:spcPts val="1759"/>
                </a:lnSpc>
              </a:pPr>
              <a:r>
                <a:rPr lang="en-US" sz="1256">
                  <a:solidFill>
                    <a:srgbClr val="FFFFFF"/>
                  </a:solidFill>
                  <a:latin typeface="Helvetica World Bold"/>
                </a:rPr>
                <a:t>$16.63</a:t>
              </a:r>
            </a:p>
          </p:txBody>
        </p:sp>
      </p:grpSp>
      <p:pic>
        <p:nvPicPr>
          <p:cNvPr id="58" name="Picture 58"/>
          <p:cNvPicPr>
            <a:picLocks noChangeAspect="1"/>
          </p:cNvPicPr>
          <p:nvPr/>
        </p:nvPicPr>
        <p:blipFill>
          <a:blip r:embed="rId22"/>
          <a:stretch>
            <a:fillRect/>
          </a:stretch>
        </p:blipFill>
        <p:spPr>
          <a:xfrm rot="958551">
            <a:off x="2540691" y="8211972"/>
            <a:ext cx="2147452" cy="2147452"/>
          </a:xfrm>
          <a:prstGeom prst="rect">
            <a:avLst/>
          </a:prstGeom>
        </p:spPr>
      </p:pic>
      <p:grpSp>
        <p:nvGrpSpPr>
          <p:cNvPr id="59" name="Group 59"/>
          <p:cNvGrpSpPr/>
          <p:nvPr/>
        </p:nvGrpSpPr>
        <p:grpSpPr>
          <a:xfrm>
            <a:off x="1554356" y="353020"/>
            <a:ext cx="4515707" cy="396123"/>
            <a:chOff x="0" y="0"/>
            <a:chExt cx="6020943" cy="528164"/>
          </a:xfrm>
        </p:grpSpPr>
        <p:sp>
          <p:nvSpPr>
            <p:cNvPr id="60" name="Freeform 60"/>
            <p:cNvSpPr/>
            <p:nvPr/>
          </p:nvSpPr>
          <p:spPr>
            <a:xfrm>
              <a:off x="5657069" y="105038"/>
              <a:ext cx="363874" cy="363874"/>
            </a:xfrm>
            <a:custGeom>
              <a:avLst/>
              <a:gdLst/>
              <a:ahLst/>
              <a:cxnLst/>
              <a:rect l="l" t="t" r="r" b="b"/>
              <a:pathLst>
                <a:path w="363874" h="363874">
                  <a:moveTo>
                    <a:pt x="0" y="0"/>
                  </a:moveTo>
                  <a:lnTo>
                    <a:pt x="363874" y="0"/>
                  </a:lnTo>
                  <a:lnTo>
                    <a:pt x="363874" y="363874"/>
                  </a:lnTo>
                  <a:lnTo>
                    <a:pt x="0" y="36387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61" name="Freeform 61"/>
            <p:cNvSpPr/>
            <p:nvPr/>
          </p:nvSpPr>
          <p:spPr>
            <a:xfrm>
              <a:off x="5148366" y="145601"/>
              <a:ext cx="353435" cy="282748"/>
            </a:xfrm>
            <a:custGeom>
              <a:avLst/>
              <a:gdLst/>
              <a:ahLst/>
              <a:cxnLst/>
              <a:rect l="l" t="t" r="r" b="b"/>
              <a:pathLst>
                <a:path w="353435" h="282748">
                  <a:moveTo>
                    <a:pt x="0" y="0"/>
                  </a:moveTo>
                  <a:lnTo>
                    <a:pt x="353434" y="0"/>
                  </a:lnTo>
                  <a:lnTo>
                    <a:pt x="353434" y="282748"/>
                  </a:lnTo>
                  <a:lnTo>
                    <a:pt x="0" y="282748"/>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62" name="Freeform 62"/>
            <p:cNvSpPr/>
            <p:nvPr/>
          </p:nvSpPr>
          <p:spPr>
            <a:xfrm>
              <a:off x="4419088" y="145601"/>
              <a:ext cx="808886" cy="327927"/>
            </a:xfrm>
            <a:custGeom>
              <a:avLst/>
              <a:gdLst/>
              <a:ahLst/>
              <a:cxnLst/>
              <a:rect l="l" t="t" r="r" b="b"/>
              <a:pathLst>
                <a:path w="808886" h="327927">
                  <a:moveTo>
                    <a:pt x="0" y="0"/>
                  </a:moveTo>
                  <a:lnTo>
                    <a:pt x="808886" y="0"/>
                  </a:lnTo>
                  <a:lnTo>
                    <a:pt x="808886" y="327927"/>
                  </a:lnTo>
                  <a:lnTo>
                    <a:pt x="0" y="327927"/>
                  </a:lnTo>
                  <a:lnTo>
                    <a:pt x="0" y="0"/>
                  </a:lnTo>
                  <a:close/>
                </a:path>
              </a:pathLst>
            </a:custGeom>
            <a:blipFill>
              <a:blip r:embed="rId27"/>
              <a:stretch>
                <a:fillRect/>
              </a:stretch>
            </a:blipFill>
          </p:spPr>
          <p:txBody>
            <a:bodyPr/>
            <a:lstStyle/>
            <a:p>
              <a:endParaRPr lang="en-US"/>
            </a:p>
          </p:txBody>
        </p:sp>
        <p:grpSp>
          <p:nvGrpSpPr>
            <p:cNvPr id="63" name="Group 63"/>
            <p:cNvGrpSpPr/>
            <p:nvPr/>
          </p:nvGrpSpPr>
          <p:grpSpPr>
            <a:xfrm>
              <a:off x="2018644" y="0"/>
              <a:ext cx="1947115" cy="528164"/>
              <a:chOff x="0" y="0"/>
              <a:chExt cx="1498223" cy="406400"/>
            </a:xfrm>
          </p:grpSpPr>
          <p:sp>
            <p:nvSpPr>
              <p:cNvPr id="64" name="Freeform 64"/>
              <p:cNvSpPr/>
              <p:nvPr/>
            </p:nvSpPr>
            <p:spPr>
              <a:xfrm>
                <a:off x="0" y="0"/>
                <a:ext cx="1498223" cy="406400"/>
              </a:xfrm>
              <a:custGeom>
                <a:avLst/>
                <a:gdLst/>
                <a:ahLst/>
                <a:cxnLst/>
                <a:rect l="l" t="t" r="r" b="b"/>
                <a:pathLst>
                  <a:path w="1498223" h="406400">
                    <a:moveTo>
                      <a:pt x="1295023" y="0"/>
                    </a:moveTo>
                    <a:cubicBezTo>
                      <a:pt x="1407247" y="0"/>
                      <a:pt x="1498223" y="90976"/>
                      <a:pt x="1498223" y="203200"/>
                    </a:cubicBezTo>
                    <a:cubicBezTo>
                      <a:pt x="1498223" y="315424"/>
                      <a:pt x="1407247" y="406400"/>
                      <a:pt x="1295023"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221C19"/>
                </a:solidFill>
                <a:prstDash val="solid"/>
                <a:miter/>
              </a:ln>
            </p:spPr>
            <p:txBody>
              <a:bodyPr/>
              <a:lstStyle/>
              <a:p>
                <a:endParaRPr lang="en-US"/>
              </a:p>
            </p:txBody>
          </p:sp>
          <p:sp>
            <p:nvSpPr>
              <p:cNvPr id="65" name="TextBox 65"/>
              <p:cNvSpPr txBox="1"/>
              <p:nvPr/>
            </p:nvSpPr>
            <p:spPr>
              <a:xfrm>
                <a:off x="0" y="-9525"/>
                <a:ext cx="1498223" cy="415925"/>
              </a:xfrm>
              <a:prstGeom prst="rect">
                <a:avLst/>
              </a:prstGeom>
            </p:spPr>
            <p:txBody>
              <a:bodyPr lIns="37483" tIns="37483" rIns="37483" bIns="37483" rtlCol="0" anchor="ctr"/>
              <a:lstStyle/>
              <a:p>
                <a:pPr algn="ctr">
                  <a:lnSpc>
                    <a:spcPts val="986"/>
                  </a:lnSpc>
                </a:pPr>
                <a:endParaRPr/>
              </a:p>
            </p:txBody>
          </p:sp>
        </p:grpSp>
        <p:sp>
          <p:nvSpPr>
            <p:cNvPr id="66" name="Freeform 66"/>
            <p:cNvSpPr/>
            <p:nvPr/>
          </p:nvSpPr>
          <p:spPr>
            <a:xfrm rot="-30000">
              <a:off x="3422692" y="76416"/>
              <a:ext cx="358041" cy="358041"/>
            </a:xfrm>
            <a:custGeom>
              <a:avLst/>
              <a:gdLst/>
              <a:ahLst/>
              <a:cxnLst/>
              <a:rect l="l" t="t" r="r" b="b"/>
              <a:pathLst>
                <a:path w="358041" h="358041">
                  <a:moveTo>
                    <a:pt x="3098" y="0"/>
                  </a:moveTo>
                  <a:lnTo>
                    <a:pt x="358041" y="3098"/>
                  </a:lnTo>
                  <a:lnTo>
                    <a:pt x="354943" y="358041"/>
                  </a:lnTo>
                  <a:lnTo>
                    <a:pt x="0" y="354943"/>
                  </a:lnTo>
                  <a:lnTo>
                    <a:pt x="3098" y="0"/>
                  </a:lnTo>
                  <a:close/>
                </a:path>
              </a:pathLst>
            </a:custGeom>
            <a:blipFill>
              <a:blip r:embed="rId28">
                <a:alphaModFix amt="76000"/>
              </a:blip>
              <a:stretch>
                <a:fillRect l="-68905" t="-65310" r="-65086" b="-68681"/>
              </a:stretch>
            </a:blipFill>
            <a:ln w="85725" cap="rnd">
              <a:solidFill>
                <a:srgbClr val="000000">
                  <a:alpha val="75686"/>
                </a:srgbClr>
              </a:solidFill>
              <a:prstDash val="solid"/>
              <a:round/>
            </a:ln>
          </p:spPr>
          <p:txBody>
            <a:bodyPr/>
            <a:lstStyle/>
            <a:p>
              <a:endParaRPr lang="en-US"/>
            </a:p>
          </p:txBody>
        </p:sp>
        <p:sp>
          <p:nvSpPr>
            <p:cNvPr id="67" name="TextBox 67"/>
            <p:cNvSpPr txBox="1"/>
            <p:nvPr/>
          </p:nvSpPr>
          <p:spPr>
            <a:xfrm>
              <a:off x="0" y="99879"/>
              <a:ext cx="747007" cy="336770"/>
            </a:xfrm>
            <a:prstGeom prst="rect">
              <a:avLst/>
            </a:prstGeom>
          </p:spPr>
          <p:txBody>
            <a:bodyPr lIns="0" tIns="0" rIns="0" bIns="0" rtlCol="0" anchor="t">
              <a:spAutoFit/>
            </a:bodyPr>
            <a:lstStyle/>
            <a:p>
              <a:pPr algn="ctr">
                <a:lnSpc>
                  <a:spcPts val="1943"/>
                </a:lnSpc>
              </a:pPr>
              <a:r>
                <a:rPr lang="en-US" sz="1387">
                  <a:solidFill>
                    <a:srgbClr val="FFFFFF"/>
                  </a:solidFill>
                  <a:latin typeface="Helvetica World Bold"/>
                </a:rPr>
                <a:t>9:41</a:t>
              </a:r>
            </a:p>
          </p:txBody>
        </p:sp>
      </p:grpSp>
      <p:sp>
        <p:nvSpPr>
          <p:cNvPr id="68" name="TextBox 68"/>
          <p:cNvSpPr txBox="1"/>
          <p:nvPr/>
        </p:nvSpPr>
        <p:spPr>
          <a:xfrm>
            <a:off x="1531752" y="815818"/>
            <a:ext cx="2202047" cy="395108"/>
          </a:xfrm>
          <a:prstGeom prst="rect">
            <a:avLst/>
          </a:prstGeom>
        </p:spPr>
        <p:txBody>
          <a:bodyPr wrap="square" lIns="0" tIns="0" rIns="0" bIns="0" rtlCol="0" anchor="t">
            <a:spAutoFit/>
          </a:bodyPr>
          <a:lstStyle/>
          <a:p>
            <a:pPr algn="ctr">
              <a:lnSpc>
                <a:spcPts val="3287"/>
              </a:lnSpc>
            </a:pPr>
            <a:r>
              <a:rPr lang="en-US" sz="2348" dirty="0">
                <a:solidFill>
                  <a:srgbClr val="FFFFFF"/>
                </a:solidFill>
                <a:latin typeface="Canva Sans"/>
              </a:rPr>
              <a:t>Paper Trading</a:t>
            </a:r>
          </a:p>
        </p:txBody>
      </p:sp>
      <p:sp>
        <p:nvSpPr>
          <p:cNvPr id="69" name="TextBox 69"/>
          <p:cNvSpPr txBox="1"/>
          <p:nvPr/>
        </p:nvSpPr>
        <p:spPr>
          <a:xfrm>
            <a:off x="1654331" y="1928896"/>
            <a:ext cx="731679" cy="223318"/>
          </a:xfrm>
          <a:prstGeom prst="rect">
            <a:avLst/>
          </a:prstGeom>
        </p:spPr>
        <p:txBody>
          <a:bodyPr lIns="0" tIns="0" rIns="0" bIns="0" rtlCol="0" anchor="t">
            <a:spAutoFit/>
          </a:bodyPr>
          <a:lstStyle/>
          <a:p>
            <a:pPr algn="ctr">
              <a:lnSpc>
                <a:spcPts val="1866"/>
              </a:lnSpc>
            </a:pPr>
            <a:r>
              <a:rPr lang="en-US" sz="1332">
                <a:solidFill>
                  <a:srgbClr val="CECECE"/>
                </a:solidFill>
                <a:latin typeface="Trocchi"/>
              </a:rPr>
              <a:t>Invested</a:t>
            </a:r>
          </a:p>
        </p:txBody>
      </p:sp>
      <p:sp>
        <p:nvSpPr>
          <p:cNvPr id="70" name="TextBox 70"/>
          <p:cNvSpPr txBox="1"/>
          <p:nvPr/>
        </p:nvSpPr>
        <p:spPr>
          <a:xfrm>
            <a:off x="1629627" y="2665218"/>
            <a:ext cx="815658" cy="223318"/>
          </a:xfrm>
          <a:prstGeom prst="rect">
            <a:avLst/>
          </a:prstGeom>
        </p:spPr>
        <p:txBody>
          <a:bodyPr lIns="0" tIns="0" rIns="0" bIns="0" rtlCol="0" anchor="t">
            <a:spAutoFit/>
          </a:bodyPr>
          <a:lstStyle/>
          <a:p>
            <a:pPr algn="ctr">
              <a:lnSpc>
                <a:spcPts val="1866"/>
              </a:lnSpc>
            </a:pPr>
            <a:r>
              <a:rPr lang="en-US" sz="1332">
                <a:solidFill>
                  <a:srgbClr val="CECECE"/>
                </a:solidFill>
                <a:latin typeface="Trocchi"/>
              </a:rPr>
              <a:t>Available</a:t>
            </a:r>
          </a:p>
        </p:txBody>
      </p:sp>
      <p:sp>
        <p:nvSpPr>
          <p:cNvPr id="71" name="TextBox 71"/>
          <p:cNvSpPr txBox="1"/>
          <p:nvPr/>
        </p:nvSpPr>
        <p:spPr>
          <a:xfrm>
            <a:off x="1648789" y="2927810"/>
            <a:ext cx="777333" cy="248540"/>
          </a:xfrm>
          <a:prstGeom prst="rect">
            <a:avLst/>
          </a:prstGeom>
        </p:spPr>
        <p:txBody>
          <a:bodyPr lIns="0" tIns="0" rIns="0" bIns="0" rtlCol="0" anchor="t">
            <a:spAutoFit/>
          </a:bodyPr>
          <a:lstStyle/>
          <a:p>
            <a:pPr algn="ctr">
              <a:lnSpc>
                <a:spcPts val="2054"/>
              </a:lnSpc>
            </a:pPr>
            <a:r>
              <a:rPr lang="en-US" sz="1467">
                <a:solidFill>
                  <a:srgbClr val="FFFFFF"/>
                </a:solidFill>
                <a:latin typeface="Helvetica World"/>
              </a:rPr>
              <a:t>$4500.69</a:t>
            </a:r>
          </a:p>
        </p:txBody>
      </p:sp>
      <p:sp>
        <p:nvSpPr>
          <p:cNvPr id="72" name="TextBox 72"/>
          <p:cNvSpPr txBox="1"/>
          <p:nvPr/>
        </p:nvSpPr>
        <p:spPr>
          <a:xfrm>
            <a:off x="1684398" y="2181668"/>
            <a:ext cx="673689" cy="248540"/>
          </a:xfrm>
          <a:prstGeom prst="rect">
            <a:avLst/>
          </a:prstGeom>
        </p:spPr>
        <p:txBody>
          <a:bodyPr lIns="0" tIns="0" rIns="0" bIns="0" rtlCol="0" anchor="t">
            <a:spAutoFit/>
          </a:bodyPr>
          <a:lstStyle/>
          <a:p>
            <a:pPr algn="ctr">
              <a:lnSpc>
                <a:spcPts val="2054"/>
              </a:lnSpc>
            </a:pPr>
            <a:r>
              <a:rPr lang="en-US" sz="1467">
                <a:solidFill>
                  <a:srgbClr val="FFFFFF"/>
                </a:solidFill>
                <a:latin typeface="Helvetica World"/>
              </a:rPr>
              <a:t>$500.38</a:t>
            </a:r>
          </a:p>
        </p:txBody>
      </p:sp>
      <p:sp>
        <p:nvSpPr>
          <p:cNvPr id="73" name="TextBox 73"/>
          <p:cNvSpPr txBox="1"/>
          <p:nvPr/>
        </p:nvSpPr>
        <p:spPr>
          <a:xfrm>
            <a:off x="4375271" y="1928896"/>
            <a:ext cx="1377971" cy="227113"/>
          </a:xfrm>
          <a:prstGeom prst="rect">
            <a:avLst/>
          </a:prstGeom>
        </p:spPr>
        <p:txBody>
          <a:bodyPr wrap="square" lIns="0" tIns="0" rIns="0" bIns="0" rtlCol="0" anchor="t">
            <a:spAutoFit/>
          </a:bodyPr>
          <a:lstStyle/>
          <a:p>
            <a:pPr algn="ctr">
              <a:lnSpc>
                <a:spcPts val="1866"/>
              </a:lnSpc>
            </a:pPr>
            <a:r>
              <a:rPr lang="en-US" sz="1332" dirty="0">
                <a:solidFill>
                  <a:srgbClr val="CECECE"/>
                </a:solidFill>
                <a:latin typeface="Trocchi"/>
              </a:rPr>
              <a:t>Total  earnings</a:t>
            </a:r>
          </a:p>
        </p:txBody>
      </p:sp>
      <p:sp>
        <p:nvSpPr>
          <p:cNvPr id="74" name="TextBox 74"/>
          <p:cNvSpPr txBox="1"/>
          <p:nvPr/>
        </p:nvSpPr>
        <p:spPr>
          <a:xfrm>
            <a:off x="4966363" y="2181668"/>
            <a:ext cx="621866" cy="248540"/>
          </a:xfrm>
          <a:prstGeom prst="rect">
            <a:avLst/>
          </a:prstGeom>
        </p:spPr>
        <p:txBody>
          <a:bodyPr lIns="0" tIns="0" rIns="0" bIns="0" rtlCol="0" anchor="t">
            <a:spAutoFit/>
          </a:bodyPr>
          <a:lstStyle/>
          <a:p>
            <a:pPr algn="ctr">
              <a:lnSpc>
                <a:spcPts val="2054"/>
              </a:lnSpc>
            </a:pPr>
            <a:r>
              <a:rPr lang="en-US" sz="1467">
                <a:solidFill>
                  <a:srgbClr val="FFFFFF"/>
                </a:solidFill>
                <a:latin typeface="Helvetica World"/>
              </a:rPr>
              <a:t>$10500</a:t>
            </a:r>
          </a:p>
        </p:txBody>
      </p:sp>
      <p:sp>
        <p:nvSpPr>
          <p:cNvPr id="75" name="TextBox 75"/>
          <p:cNvSpPr txBox="1"/>
          <p:nvPr/>
        </p:nvSpPr>
        <p:spPr>
          <a:xfrm>
            <a:off x="4872290" y="2665218"/>
            <a:ext cx="748030" cy="223318"/>
          </a:xfrm>
          <a:prstGeom prst="rect">
            <a:avLst/>
          </a:prstGeom>
        </p:spPr>
        <p:txBody>
          <a:bodyPr lIns="0" tIns="0" rIns="0" bIns="0" rtlCol="0" anchor="t">
            <a:spAutoFit/>
          </a:bodyPr>
          <a:lstStyle/>
          <a:p>
            <a:pPr algn="ctr">
              <a:lnSpc>
                <a:spcPts val="1866"/>
              </a:lnSpc>
            </a:pPr>
            <a:r>
              <a:rPr lang="en-US" sz="1332">
                <a:solidFill>
                  <a:srgbClr val="CECECE"/>
                </a:solidFill>
                <a:latin typeface="Trocchi"/>
              </a:rPr>
              <a:t>Holdings</a:t>
            </a:r>
          </a:p>
        </p:txBody>
      </p:sp>
      <p:sp>
        <p:nvSpPr>
          <p:cNvPr id="76" name="TextBox 76"/>
          <p:cNvSpPr txBox="1"/>
          <p:nvPr/>
        </p:nvSpPr>
        <p:spPr>
          <a:xfrm>
            <a:off x="5179762" y="2882200"/>
            <a:ext cx="103644" cy="248540"/>
          </a:xfrm>
          <a:prstGeom prst="rect">
            <a:avLst/>
          </a:prstGeom>
        </p:spPr>
        <p:txBody>
          <a:bodyPr lIns="0" tIns="0" rIns="0" bIns="0" rtlCol="0" anchor="t">
            <a:spAutoFit/>
          </a:bodyPr>
          <a:lstStyle/>
          <a:p>
            <a:pPr algn="ctr">
              <a:lnSpc>
                <a:spcPts val="2054"/>
              </a:lnSpc>
            </a:pPr>
            <a:r>
              <a:rPr lang="en-US" sz="1467">
                <a:solidFill>
                  <a:srgbClr val="FFFFFF"/>
                </a:solidFill>
                <a:latin typeface="Helvetica World"/>
              </a:rPr>
              <a:t>5</a:t>
            </a:r>
          </a:p>
        </p:txBody>
      </p:sp>
      <p:sp>
        <p:nvSpPr>
          <p:cNvPr id="77" name="TextBox 77"/>
          <p:cNvSpPr txBox="1"/>
          <p:nvPr/>
        </p:nvSpPr>
        <p:spPr>
          <a:xfrm>
            <a:off x="1648798" y="1597718"/>
            <a:ext cx="1078153" cy="339881"/>
          </a:xfrm>
          <a:prstGeom prst="rect">
            <a:avLst/>
          </a:prstGeom>
        </p:spPr>
        <p:txBody>
          <a:bodyPr lIns="0" tIns="0" rIns="0" bIns="0" rtlCol="0" anchor="t">
            <a:spAutoFit/>
          </a:bodyPr>
          <a:lstStyle/>
          <a:p>
            <a:pPr algn="ctr">
              <a:lnSpc>
                <a:spcPts val="2876"/>
              </a:lnSpc>
            </a:pPr>
            <a:r>
              <a:rPr lang="en-US" sz="2054">
                <a:solidFill>
                  <a:srgbClr val="FFFFFF"/>
                </a:solidFill>
                <a:latin typeface="Roca Two"/>
              </a:rPr>
              <a:t>Portfolio</a:t>
            </a:r>
          </a:p>
        </p:txBody>
      </p:sp>
      <p:sp>
        <p:nvSpPr>
          <p:cNvPr id="78" name="TextBox 78"/>
          <p:cNvSpPr txBox="1"/>
          <p:nvPr/>
        </p:nvSpPr>
        <p:spPr>
          <a:xfrm>
            <a:off x="1540759" y="3459048"/>
            <a:ext cx="1162481" cy="287451"/>
          </a:xfrm>
          <a:prstGeom prst="rect">
            <a:avLst/>
          </a:prstGeom>
        </p:spPr>
        <p:txBody>
          <a:bodyPr wrap="square" lIns="0" tIns="0" rIns="0" bIns="0" rtlCol="0" anchor="t">
            <a:spAutoFit/>
          </a:bodyPr>
          <a:lstStyle/>
          <a:p>
            <a:pPr algn="ctr">
              <a:lnSpc>
                <a:spcPts val="2368"/>
              </a:lnSpc>
            </a:pPr>
            <a:r>
              <a:rPr lang="en-US" sz="1691" dirty="0">
                <a:solidFill>
                  <a:srgbClr val="FFFFFF"/>
                </a:solidFill>
                <a:latin typeface="Codec Pro Bold"/>
              </a:rPr>
              <a:t>Holdings</a:t>
            </a:r>
          </a:p>
        </p:txBody>
      </p:sp>
      <p:sp>
        <p:nvSpPr>
          <p:cNvPr id="79" name="TextBox 79"/>
          <p:cNvSpPr txBox="1"/>
          <p:nvPr/>
        </p:nvSpPr>
        <p:spPr>
          <a:xfrm>
            <a:off x="1608024" y="3987580"/>
            <a:ext cx="473551" cy="242811"/>
          </a:xfrm>
          <a:prstGeom prst="rect">
            <a:avLst/>
          </a:prstGeom>
        </p:spPr>
        <p:txBody>
          <a:bodyPr lIns="0" tIns="0" rIns="0" bIns="0" rtlCol="0" anchor="t">
            <a:spAutoFit/>
          </a:bodyPr>
          <a:lstStyle/>
          <a:p>
            <a:pPr algn="ctr">
              <a:lnSpc>
                <a:spcPts val="1841"/>
              </a:lnSpc>
              <a:spcBef>
                <a:spcPct val="0"/>
              </a:spcBef>
            </a:pPr>
            <a:r>
              <a:rPr lang="en-US" sz="1315" spc="13">
                <a:solidFill>
                  <a:srgbClr val="FFFFFF"/>
                </a:solidFill>
                <a:latin typeface="Codec Pro"/>
              </a:rPr>
              <a:t>NVDA</a:t>
            </a:r>
          </a:p>
        </p:txBody>
      </p:sp>
      <p:sp>
        <p:nvSpPr>
          <p:cNvPr id="80" name="TextBox 80"/>
          <p:cNvSpPr txBox="1"/>
          <p:nvPr/>
        </p:nvSpPr>
        <p:spPr>
          <a:xfrm>
            <a:off x="1506100" y="4255452"/>
            <a:ext cx="874236" cy="242811"/>
          </a:xfrm>
          <a:prstGeom prst="rect">
            <a:avLst/>
          </a:prstGeom>
        </p:spPr>
        <p:txBody>
          <a:bodyPr lIns="0" tIns="0" rIns="0" bIns="0" rtlCol="0" anchor="t">
            <a:spAutoFit/>
          </a:bodyPr>
          <a:lstStyle/>
          <a:p>
            <a:pPr algn="ctr">
              <a:lnSpc>
                <a:spcPts val="1841"/>
              </a:lnSpc>
              <a:spcBef>
                <a:spcPct val="0"/>
              </a:spcBef>
            </a:pPr>
            <a:r>
              <a:rPr lang="en-US" sz="1315" spc="13">
                <a:solidFill>
                  <a:srgbClr val="9D9D9D"/>
                </a:solidFill>
                <a:latin typeface="Codec Pro"/>
              </a:rPr>
              <a:t>107  shares</a:t>
            </a:r>
          </a:p>
        </p:txBody>
      </p:sp>
      <p:sp>
        <p:nvSpPr>
          <p:cNvPr id="81" name="TextBox 81"/>
          <p:cNvSpPr txBox="1"/>
          <p:nvPr/>
        </p:nvSpPr>
        <p:spPr>
          <a:xfrm>
            <a:off x="1638466" y="4818067"/>
            <a:ext cx="568945" cy="217111"/>
          </a:xfrm>
          <a:prstGeom prst="rect">
            <a:avLst/>
          </a:prstGeom>
        </p:spPr>
        <p:txBody>
          <a:bodyPr wrap="square" lIns="0" tIns="0" rIns="0" bIns="0" rtlCol="0" anchor="t">
            <a:spAutoFit/>
          </a:bodyPr>
          <a:lstStyle/>
          <a:p>
            <a:pPr algn="ctr">
              <a:lnSpc>
                <a:spcPts val="1841"/>
              </a:lnSpc>
              <a:spcBef>
                <a:spcPct val="0"/>
              </a:spcBef>
            </a:pPr>
            <a:r>
              <a:rPr lang="en-US" sz="1315" spc="13" dirty="0">
                <a:solidFill>
                  <a:srgbClr val="FFFFFF"/>
                </a:solidFill>
                <a:latin typeface="Codec Pro"/>
              </a:rPr>
              <a:t>AMC</a:t>
            </a:r>
          </a:p>
        </p:txBody>
      </p:sp>
      <p:sp>
        <p:nvSpPr>
          <p:cNvPr id="82" name="TextBox 82"/>
          <p:cNvSpPr txBox="1"/>
          <p:nvPr/>
        </p:nvSpPr>
        <p:spPr>
          <a:xfrm>
            <a:off x="1463319" y="5061706"/>
            <a:ext cx="981869" cy="242811"/>
          </a:xfrm>
          <a:prstGeom prst="rect">
            <a:avLst/>
          </a:prstGeom>
        </p:spPr>
        <p:txBody>
          <a:bodyPr lIns="0" tIns="0" rIns="0" bIns="0" rtlCol="0" anchor="t">
            <a:spAutoFit/>
          </a:bodyPr>
          <a:lstStyle/>
          <a:p>
            <a:pPr algn="ctr">
              <a:lnSpc>
                <a:spcPts val="1841"/>
              </a:lnSpc>
              <a:spcBef>
                <a:spcPct val="0"/>
              </a:spcBef>
            </a:pPr>
            <a:r>
              <a:rPr lang="en-US" sz="1315" spc="13">
                <a:solidFill>
                  <a:srgbClr val="9D9D9D"/>
                </a:solidFill>
                <a:latin typeface="Codec Pro"/>
              </a:rPr>
              <a:t>1007  shares</a:t>
            </a:r>
          </a:p>
        </p:txBody>
      </p:sp>
      <p:sp>
        <p:nvSpPr>
          <p:cNvPr id="83" name="TextBox 83"/>
          <p:cNvSpPr txBox="1"/>
          <p:nvPr/>
        </p:nvSpPr>
        <p:spPr>
          <a:xfrm>
            <a:off x="1625766" y="5651723"/>
            <a:ext cx="539069" cy="217111"/>
          </a:xfrm>
          <a:prstGeom prst="rect">
            <a:avLst/>
          </a:prstGeom>
        </p:spPr>
        <p:txBody>
          <a:bodyPr wrap="square" lIns="0" tIns="0" rIns="0" bIns="0" rtlCol="0" anchor="t">
            <a:spAutoFit/>
          </a:bodyPr>
          <a:lstStyle/>
          <a:p>
            <a:pPr algn="ctr">
              <a:lnSpc>
                <a:spcPts val="1841"/>
              </a:lnSpc>
              <a:spcBef>
                <a:spcPct val="0"/>
              </a:spcBef>
            </a:pPr>
            <a:r>
              <a:rPr lang="en-US" sz="1315" spc="13" dirty="0">
                <a:solidFill>
                  <a:srgbClr val="FFFFFF"/>
                </a:solidFill>
                <a:latin typeface="Codec Pro"/>
              </a:rPr>
              <a:t>WMT</a:t>
            </a:r>
          </a:p>
        </p:txBody>
      </p:sp>
      <p:sp>
        <p:nvSpPr>
          <p:cNvPr id="84" name="TextBox 84"/>
          <p:cNvSpPr txBox="1"/>
          <p:nvPr/>
        </p:nvSpPr>
        <p:spPr>
          <a:xfrm>
            <a:off x="1496101" y="5895362"/>
            <a:ext cx="916305" cy="242811"/>
          </a:xfrm>
          <a:prstGeom prst="rect">
            <a:avLst/>
          </a:prstGeom>
        </p:spPr>
        <p:txBody>
          <a:bodyPr lIns="0" tIns="0" rIns="0" bIns="0" rtlCol="0" anchor="t">
            <a:spAutoFit/>
          </a:bodyPr>
          <a:lstStyle/>
          <a:p>
            <a:pPr algn="ctr">
              <a:lnSpc>
                <a:spcPts val="1841"/>
              </a:lnSpc>
              <a:spcBef>
                <a:spcPct val="0"/>
              </a:spcBef>
            </a:pPr>
            <a:r>
              <a:rPr lang="en-US" sz="1315" spc="13" dirty="0">
                <a:solidFill>
                  <a:srgbClr val="9D9D9D"/>
                </a:solidFill>
                <a:latin typeface="Codec Pro"/>
              </a:rPr>
              <a:t>545  shares</a:t>
            </a:r>
          </a:p>
        </p:txBody>
      </p:sp>
      <p:sp>
        <p:nvSpPr>
          <p:cNvPr id="85" name="TextBox 85"/>
          <p:cNvSpPr txBox="1"/>
          <p:nvPr/>
        </p:nvSpPr>
        <p:spPr>
          <a:xfrm>
            <a:off x="1559111" y="6607450"/>
            <a:ext cx="548189" cy="216278"/>
          </a:xfrm>
          <a:prstGeom prst="rect">
            <a:avLst/>
          </a:prstGeom>
        </p:spPr>
        <p:txBody>
          <a:bodyPr wrap="square" lIns="0" tIns="0" rIns="0" bIns="0" rtlCol="0" anchor="t">
            <a:spAutoFit/>
          </a:bodyPr>
          <a:lstStyle/>
          <a:p>
            <a:pPr algn="ctr">
              <a:lnSpc>
                <a:spcPts val="1808"/>
              </a:lnSpc>
            </a:pPr>
            <a:r>
              <a:rPr lang="en-US" sz="1291" dirty="0">
                <a:solidFill>
                  <a:srgbClr val="FFFFFF"/>
                </a:solidFill>
                <a:latin typeface="Codec Pro Bold"/>
              </a:rPr>
              <a:t>Lists</a:t>
            </a:r>
          </a:p>
        </p:txBody>
      </p:sp>
      <p:sp>
        <p:nvSpPr>
          <p:cNvPr id="86" name="TextBox 86"/>
          <p:cNvSpPr txBox="1"/>
          <p:nvPr/>
        </p:nvSpPr>
        <p:spPr>
          <a:xfrm>
            <a:off x="1636324" y="7854210"/>
            <a:ext cx="381953" cy="242811"/>
          </a:xfrm>
          <a:prstGeom prst="rect">
            <a:avLst/>
          </a:prstGeom>
        </p:spPr>
        <p:txBody>
          <a:bodyPr lIns="0" tIns="0" rIns="0" bIns="0" rtlCol="0" anchor="t">
            <a:spAutoFit/>
          </a:bodyPr>
          <a:lstStyle/>
          <a:p>
            <a:pPr algn="ctr">
              <a:lnSpc>
                <a:spcPts val="1841"/>
              </a:lnSpc>
              <a:spcBef>
                <a:spcPct val="0"/>
              </a:spcBef>
            </a:pPr>
            <a:r>
              <a:rPr lang="en-US" sz="1315" spc="13" dirty="0">
                <a:solidFill>
                  <a:srgbClr val="FFFFFF"/>
                </a:solidFill>
                <a:latin typeface="Codec Pro"/>
              </a:rPr>
              <a:t>LCID</a:t>
            </a:r>
          </a:p>
        </p:txBody>
      </p:sp>
      <p:sp>
        <p:nvSpPr>
          <p:cNvPr id="87" name="TextBox 87"/>
          <p:cNvSpPr txBox="1"/>
          <p:nvPr/>
        </p:nvSpPr>
        <p:spPr>
          <a:xfrm>
            <a:off x="1463478" y="8097849"/>
            <a:ext cx="981551" cy="242811"/>
          </a:xfrm>
          <a:prstGeom prst="rect">
            <a:avLst/>
          </a:prstGeom>
        </p:spPr>
        <p:txBody>
          <a:bodyPr lIns="0" tIns="0" rIns="0" bIns="0" rtlCol="0" anchor="t">
            <a:spAutoFit/>
          </a:bodyPr>
          <a:lstStyle/>
          <a:p>
            <a:pPr algn="ctr">
              <a:lnSpc>
                <a:spcPts val="1841"/>
              </a:lnSpc>
              <a:spcBef>
                <a:spcPct val="0"/>
              </a:spcBef>
            </a:pPr>
            <a:r>
              <a:rPr lang="en-US" sz="1315" spc="13">
                <a:solidFill>
                  <a:srgbClr val="9D9D9D"/>
                </a:solidFill>
                <a:latin typeface="Codec Pro"/>
              </a:rPr>
              <a:t>Lucid Group</a:t>
            </a:r>
          </a:p>
        </p:txBody>
      </p:sp>
      <p:sp>
        <p:nvSpPr>
          <p:cNvPr id="88" name="TextBox 88"/>
          <p:cNvSpPr txBox="1"/>
          <p:nvPr/>
        </p:nvSpPr>
        <p:spPr>
          <a:xfrm>
            <a:off x="1612465" y="8676681"/>
            <a:ext cx="469109" cy="217111"/>
          </a:xfrm>
          <a:prstGeom prst="rect">
            <a:avLst/>
          </a:prstGeom>
        </p:spPr>
        <p:txBody>
          <a:bodyPr wrap="square" lIns="0" tIns="0" rIns="0" bIns="0" rtlCol="0" anchor="t">
            <a:spAutoFit/>
          </a:bodyPr>
          <a:lstStyle/>
          <a:p>
            <a:pPr algn="ctr">
              <a:lnSpc>
                <a:spcPts val="1841"/>
              </a:lnSpc>
              <a:spcBef>
                <a:spcPct val="0"/>
              </a:spcBef>
            </a:pPr>
            <a:r>
              <a:rPr lang="en-US" sz="1315" spc="13" dirty="0">
                <a:solidFill>
                  <a:srgbClr val="FFFFFF"/>
                </a:solidFill>
                <a:latin typeface="Codec Pro"/>
              </a:rPr>
              <a:t>RIVN</a:t>
            </a:r>
          </a:p>
        </p:txBody>
      </p:sp>
      <p:sp>
        <p:nvSpPr>
          <p:cNvPr id="89" name="TextBox 89"/>
          <p:cNvSpPr txBox="1"/>
          <p:nvPr/>
        </p:nvSpPr>
        <p:spPr>
          <a:xfrm>
            <a:off x="1390594" y="8931896"/>
            <a:ext cx="1336358" cy="217218"/>
          </a:xfrm>
          <a:prstGeom prst="rect">
            <a:avLst/>
          </a:prstGeom>
        </p:spPr>
        <p:txBody>
          <a:bodyPr lIns="0" tIns="0" rIns="0" bIns="0" rtlCol="0" anchor="t">
            <a:spAutoFit/>
          </a:bodyPr>
          <a:lstStyle/>
          <a:p>
            <a:pPr algn="ctr">
              <a:lnSpc>
                <a:spcPts val="1677"/>
              </a:lnSpc>
              <a:spcBef>
                <a:spcPct val="0"/>
              </a:spcBef>
            </a:pPr>
            <a:r>
              <a:rPr lang="en-US" sz="1198" spc="11">
                <a:solidFill>
                  <a:srgbClr val="9D9D9D"/>
                </a:solidFill>
                <a:latin typeface="Codec Pro"/>
              </a:rPr>
              <a:t>Rivian Automotive</a:t>
            </a:r>
          </a:p>
        </p:txBody>
      </p:sp>
      <p:sp>
        <p:nvSpPr>
          <p:cNvPr id="90" name="TextBox 90"/>
          <p:cNvSpPr txBox="1"/>
          <p:nvPr/>
        </p:nvSpPr>
        <p:spPr>
          <a:xfrm>
            <a:off x="8984930" y="2109562"/>
            <a:ext cx="7127458" cy="91440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nva Sans Bold"/>
              </a:rPr>
              <a:t>VIRTUAL TRADING </a:t>
            </a:r>
          </a:p>
        </p:txBody>
      </p:sp>
      <p:sp>
        <p:nvSpPr>
          <p:cNvPr id="91" name="TextBox 91"/>
          <p:cNvSpPr txBox="1"/>
          <p:nvPr/>
        </p:nvSpPr>
        <p:spPr>
          <a:xfrm>
            <a:off x="6800119" y="4226817"/>
            <a:ext cx="11487881" cy="3819525"/>
          </a:xfrm>
          <a:prstGeom prst="rect">
            <a:avLst/>
          </a:prstGeom>
        </p:spPr>
        <p:txBody>
          <a:bodyPr lIns="0" tIns="0" rIns="0" bIns="0" rtlCol="0" anchor="t">
            <a:spAutoFit/>
          </a:bodyPr>
          <a:lstStyle/>
          <a:p>
            <a:pPr marL="1079501" lvl="1" indent="-539750">
              <a:lnSpc>
                <a:spcPts val="6000"/>
              </a:lnSpc>
              <a:buFont typeface="Arial"/>
              <a:buChar char="•"/>
            </a:pPr>
            <a:r>
              <a:rPr lang="en-US" sz="5000">
                <a:solidFill>
                  <a:srgbClr val="FFFFFF"/>
                </a:solidFill>
                <a:latin typeface="Canva Sans Bold"/>
              </a:rPr>
              <a:t>Intuitive Dashboard</a:t>
            </a:r>
          </a:p>
          <a:p>
            <a:pPr marL="1079501" lvl="1" indent="-539750">
              <a:lnSpc>
                <a:spcPts val="6000"/>
              </a:lnSpc>
              <a:buFont typeface="Arial"/>
              <a:buChar char="•"/>
            </a:pPr>
            <a:r>
              <a:rPr lang="en-US" sz="5000">
                <a:solidFill>
                  <a:srgbClr val="FFFFFF"/>
                </a:solidFill>
                <a:latin typeface="Canva Sans Bold"/>
              </a:rPr>
              <a:t>Virtual portfolio tracking with accurate and real-time positions</a:t>
            </a:r>
          </a:p>
          <a:p>
            <a:pPr marL="1079501" lvl="1" indent="-539750">
              <a:lnSpc>
                <a:spcPts val="6000"/>
              </a:lnSpc>
              <a:buFont typeface="Arial"/>
              <a:buChar char="•"/>
            </a:pPr>
            <a:r>
              <a:rPr lang="en-US" sz="5000">
                <a:solidFill>
                  <a:srgbClr val="FFFFFF"/>
                </a:solidFill>
                <a:latin typeface="Canva Sans Bold"/>
              </a:rPr>
              <a:t>Access to advanced analytics</a:t>
            </a:r>
          </a:p>
          <a:p>
            <a:pPr marL="1079501" lvl="1" indent="-539750">
              <a:lnSpc>
                <a:spcPts val="6000"/>
              </a:lnSpc>
              <a:buFont typeface="Arial"/>
              <a:buChar char="•"/>
            </a:pPr>
            <a:r>
              <a:rPr lang="en-US" sz="5000">
                <a:solidFill>
                  <a:srgbClr val="FFFFFF"/>
                </a:solidFill>
                <a:latin typeface="Canva Sans Bold"/>
              </a:rPr>
              <a:t>Performance Analytics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72417" y="57557"/>
            <a:ext cx="5157176" cy="10183525"/>
            <a:chOff x="0" y="0"/>
            <a:chExt cx="3841796" cy="7586133"/>
          </a:xfrm>
        </p:grpSpPr>
        <p:sp>
          <p:nvSpPr>
            <p:cNvPr id="3" name="Freeform 3"/>
            <p:cNvSpPr/>
            <p:nvPr/>
          </p:nvSpPr>
          <p:spPr>
            <a:xfrm>
              <a:off x="0" y="0"/>
              <a:ext cx="3841796" cy="7586133"/>
            </a:xfrm>
            <a:custGeom>
              <a:avLst/>
              <a:gdLst/>
              <a:ahLst/>
              <a:cxnLst/>
              <a:rect l="l" t="t" r="r" b="b"/>
              <a:pathLst>
                <a:path w="3841796" h="7586133">
                  <a:moveTo>
                    <a:pt x="90072" y="0"/>
                  </a:moveTo>
                  <a:lnTo>
                    <a:pt x="3751724" y="0"/>
                  </a:lnTo>
                  <a:cubicBezTo>
                    <a:pt x="3801469" y="0"/>
                    <a:pt x="3841796" y="40326"/>
                    <a:pt x="3841796" y="90072"/>
                  </a:cubicBezTo>
                  <a:lnTo>
                    <a:pt x="3841796" y="7496062"/>
                  </a:lnTo>
                  <a:cubicBezTo>
                    <a:pt x="3841796" y="7519950"/>
                    <a:pt x="3832306" y="7542860"/>
                    <a:pt x="3815414" y="7559752"/>
                  </a:cubicBezTo>
                  <a:cubicBezTo>
                    <a:pt x="3798523" y="7576644"/>
                    <a:pt x="3775613" y="7586133"/>
                    <a:pt x="3751724" y="7586133"/>
                  </a:cubicBezTo>
                  <a:lnTo>
                    <a:pt x="90072" y="7586133"/>
                  </a:lnTo>
                  <a:cubicBezTo>
                    <a:pt x="66183" y="7586133"/>
                    <a:pt x="43273" y="7576644"/>
                    <a:pt x="26381" y="7559752"/>
                  </a:cubicBezTo>
                  <a:cubicBezTo>
                    <a:pt x="9490" y="7542860"/>
                    <a:pt x="0" y="7519950"/>
                    <a:pt x="0" y="7496062"/>
                  </a:cubicBezTo>
                  <a:lnTo>
                    <a:pt x="0" y="90072"/>
                  </a:lnTo>
                  <a:cubicBezTo>
                    <a:pt x="0" y="66183"/>
                    <a:pt x="9490" y="43273"/>
                    <a:pt x="26381" y="26381"/>
                  </a:cubicBezTo>
                  <a:cubicBezTo>
                    <a:pt x="43273" y="9490"/>
                    <a:pt x="66183" y="0"/>
                    <a:pt x="90072" y="0"/>
                  </a:cubicBezTo>
                  <a:close/>
                </a:path>
              </a:pathLst>
            </a:custGeom>
            <a:solidFill>
              <a:srgbClr val="000000"/>
            </a:solidFill>
            <a:ln w="114300" cap="rnd">
              <a:solidFill>
                <a:srgbClr val="2E2E2E"/>
              </a:solidFill>
              <a:prstDash val="solid"/>
              <a:round/>
            </a:ln>
          </p:spPr>
          <p:txBody>
            <a:bodyPr/>
            <a:lstStyle/>
            <a:p>
              <a:endParaRPr lang="en-US"/>
            </a:p>
          </p:txBody>
        </p:sp>
        <p:sp>
          <p:nvSpPr>
            <p:cNvPr id="4" name="TextBox 4"/>
            <p:cNvSpPr txBox="1"/>
            <p:nvPr/>
          </p:nvSpPr>
          <p:spPr>
            <a:xfrm>
              <a:off x="0" y="-9525"/>
              <a:ext cx="3841796" cy="7595658"/>
            </a:xfrm>
            <a:prstGeom prst="rect">
              <a:avLst/>
            </a:prstGeom>
          </p:spPr>
          <p:txBody>
            <a:bodyPr lIns="30308" tIns="30308" rIns="30308" bIns="30308" rtlCol="0" anchor="ctr"/>
            <a:lstStyle/>
            <a:p>
              <a:pPr algn="ctr">
                <a:lnSpc>
                  <a:spcPts val="1181"/>
                </a:lnSpc>
              </a:pPr>
              <a:endParaRPr/>
            </a:p>
          </p:txBody>
        </p:sp>
      </p:grpSp>
      <p:sp>
        <p:nvSpPr>
          <p:cNvPr id="5" name="Freeform 5"/>
          <p:cNvSpPr/>
          <p:nvPr/>
        </p:nvSpPr>
        <p:spPr>
          <a:xfrm>
            <a:off x="17178201" y="836741"/>
            <a:ext cx="290958" cy="290958"/>
          </a:xfrm>
          <a:custGeom>
            <a:avLst/>
            <a:gdLst/>
            <a:ahLst/>
            <a:cxnLst/>
            <a:rect l="l" t="t" r="r" b="b"/>
            <a:pathLst>
              <a:path w="290958" h="290958">
                <a:moveTo>
                  <a:pt x="0" y="0"/>
                </a:moveTo>
                <a:lnTo>
                  <a:pt x="290958" y="0"/>
                </a:lnTo>
                <a:lnTo>
                  <a:pt x="290958" y="290958"/>
                </a:lnTo>
                <a:lnTo>
                  <a:pt x="0" y="2909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a:off x="12572417" y="9576772"/>
            <a:ext cx="5157176" cy="0"/>
          </a:xfrm>
          <a:prstGeom prst="line">
            <a:avLst/>
          </a:prstGeom>
          <a:ln w="19050" cap="flat">
            <a:solidFill>
              <a:srgbClr val="8F8E8E"/>
            </a:solidFill>
            <a:prstDash val="solid"/>
            <a:headEnd type="none" w="sm" len="sm"/>
            <a:tailEnd type="none" w="sm" len="sm"/>
          </a:ln>
        </p:spPr>
        <p:txBody>
          <a:bodyPr/>
          <a:lstStyle/>
          <a:p>
            <a:endParaRPr lang="en-US"/>
          </a:p>
        </p:txBody>
      </p:sp>
      <p:sp>
        <p:nvSpPr>
          <p:cNvPr id="7" name="Freeform 7"/>
          <p:cNvSpPr/>
          <p:nvPr/>
        </p:nvSpPr>
        <p:spPr>
          <a:xfrm>
            <a:off x="12897589" y="9791387"/>
            <a:ext cx="334347" cy="334347"/>
          </a:xfrm>
          <a:custGeom>
            <a:avLst/>
            <a:gdLst/>
            <a:ahLst/>
            <a:cxnLst/>
            <a:rect l="l" t="t" r="r" b="b"/>
            <a:pathLst>
              <a:path w="334347" h="334347">
                <a:moveTo>
                  <a:pt x="0" y="0"/>
                </a:moveTo>
                <a:lnTo>
                  <a:pt x="334347" y="0"/>
                </a:lnTo>
                <a:lnTo>
                  <a:pt x="334347" y="334346"/>
                </a:lnTo>
                <a:lnTo>
                  <a:pt x="0" y="334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964666">
            <a:off x="13706518" y="9753381"/>
            <a:ext cx="332780" cy="332780"/>
          </a:xfrm>
          <a:custGeom>
            <a:avLst/>
            <a:gdLst/>
            <a:ahLst/>
            <a:cxnLst/>
            <a:rect l="l" t="t" r="r" b="b"/>
            <a:pathLst>
              <a:path w="332780" h="332780">
                <a:moveTo>
                  <a:pt x="0" y="0"/>
                </a:moveTo>
                <a:lnTo>
                  <a:pt x="332781" y="0"/>
                </a:lnTo>
                <a:lnTo>
                  <a:pt x="332781" y="332780"/>
                </a:lnTo>
                <a:lnTo>
                  <a:pt x="0" y="3327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4513748" y="9746205"/>
            <a:ext cx="379529" cy="379529"/>
          </a:xfrm>
          <a:custGeom>
            <a:avLst/>
            <a:gdLst/>
            <a:ahLst/>
            <a:cxnLst/>
            <a:rect l="l" t="t" r="r" b="b"/>
            <a:pathLst>
              <a:path w="379529" h="379529">
                <a:moveTo>
                  <a:pt x="0" y="0"/>
                </a:moveTo>
                <a:lnTo>
                  <a:pt x="379528" y="0"/>
                </a:lnTo>
                <a:lnTo>
                  <a:pt x="379528" y="379528"/>
                </a:lnTo>
                <a:lnTo>
                  <a:pt x="0" y="3795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6110188" y="9733173"/>
            <a:ext cx="392560" cy="392560"/>
          </a:xfrm>
          <a:custGeom>
            <a:avLst/>
            <a:gdLst/>
            <a:ahLst/>
            <a:cxnLst/>
            <a:rect l="l" t="t" r="r" b="b"/>
            <a:pathLst>
              <a:path w="392560" h="392560">
                <a:moveTo>
                  <a:pt x="0" y="0"/>
                </a:moveTo>
                <a:lnTo>
                  <a:pt x="392560" y="0"/>
                </a:lnTo>
                <a:lnTo>
                  <a:pt x="392560" y="392560"/>
                </a:lnTo>
                <a:lnTo>
                  <a:pt x="0" y="3925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16873604" y="9746205"/>
            <a:ext cx="334347" cy="334347"/>
          </a:xfrm>
          <a:custGeom>
            <a:avLst/>
            <a:gdLst/>
            <a:ahLst/>
            <a:cxnLst/>
            <a:rect l="l" t="t" r="r" b="b"/>
            <a:pathLst>
              <a:path w="334347" h="334347">
                <a:moveTo>
                  <a:pt x="0" y="0"/>
                </a:moveTo>
                <a:lnTo>
                  <a:pt x="334347" y="0"/>
                </a:lnTo>
                <a:lnTo>
                  <a:pt x="334347" y="334346"/>
                </a:lnTo>
                <a:lnTo>
                  <a:pt x="0" y="3343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5362962" y="9747325"/>
            <a:ext cx="323683" cy="323683"/>
          </a:xfrm>
          <a:custGeom>
            <a:avLst/>
            <a:gdLst/>
            <a:ahLst/>
            <a:cxnLst/>
            <a:rect l="l" t="t" r="r" b="b"/>
            <a:pathLst>
              <a:path w="323683" h="323683">
                <a:moveTo>
                  <a:pt x="0" y="0"/>
                </a:moveTo>
                <a:lnTo>
                  <a:pt x="323684" y="0"/>
                </a:lnTo>
                <a:lnTo>
                  <a:pt x="323684" y="323684"/>
                </a:lnTo>
                <a:lnTo>
                  <a:pt x="0" y="3236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AutoShape 13"/>
          <p:cNvSpPr/>
          <p:nvPr/>
        </p:nvSpPr>
        <p:spPr>
          <a:xfrm>
            <a:off x="12800552" y="4160252"/>
            <a:ext cx="4662807" cy="0"/>
          </a:xfrm>
          <a:prstGeom prst="line">
            <a:avLst/>
          </a:prstGeom>
          <a:ln w="19050" cap="flat">
            <a:solidFill>
              <a:srgbClr val="8F8E8E"/>
            </a:solidFill>
            <a:prstDash val="solid"/>
            <a:headEnd type="none" w="sm" len="sm"/>
            <a:tailEnd type="none" w="sm" len="sm"/>
          </a:ln>
        </p:spPr>
        <p:txBody>
          <a:bodyPr/>
          <a:lstStyle/>
          <a:p>
            <a:endParaRPr lang="en-US"/>
          </a:p>
        </p:txBody>
      </p:sp>
      <p:sp>
        <p:nvSpPr>
          <p:cNvPr id="14" name="AutoShape 14"/>
          <p:cNvSpPr/>
          <p:nvPr/>
        </p:nvSpPr>
        <p:spPr>
          <a:xfrm flipV="1">
            <a:off x="13101598" y="3057794"/>
            <a:ext cx="731669" cy="952181"/>
          </a:xfrm>
          <a:prstGeom prst="line">
            <a:avLst/>
          </a:prstGeom>
          <a:ln w="19050" cap="flat">
            <a:solidFill>
              <a:srgbClr val="15D651"/>
            </a:solidFill>
            <a:prstDash val="solid"/>
            <a:headEnd type="oval" w="lg" len="lg"/>
            <a:tailEnd type="oval" w="lg" len="lg"/>
          </a:ln>
        </p:spPr>
        <p:txBody>
          <a:bodyPr/>
          <a:lstStyle/>
          <a:p>
            <a:endParaRPr lang="en-US"/>
          </a:p>
        </p:txBody>
      </p:sp>
      <p:sp>
        <p:nvSpPr>
          <p:cNvPr id="15" name="AutoShape 15"/>
          <p:cNvSpPr/>
          <p:nvPr/>
        </p:nvSpPr>
        <p:spPr>
          <a:xfrm flipV="1">
            <a:off x="14603814" y="2583724"/>
            <a:ext cx="1056283" cy="948140"/>
          </a:xfrm>
          <a:prstGeom prst="line">
            <a:avLst/>
          </a:prstGeom>
          <a:ln w="19050" cap="flat">
            <a:solidFill>
              <a:srgbClr val="15D651"/>
            </a:solidFill>
            <a:prstDash val="solid"/>
            <a:headEnd type="oval" w="lg" len="lg"/>
            <a:tailEnd type="oval" w="lg" len="lg"/>
          </a:ln>
        </p:spPr>
        <p:txBody>
          <a:bodyPr/>
          <a:lstStyle/>
          <a:p>
            <a:endParaRPr lang="en-US"/>
          </a:p>
        </p:txBody>
      </p:sp>
      <p:sp>
        <p:nvSpPr>
          <p:cNvPr id="16" name="AutoShape 16"/>
          <p:cNvSpPr/>
          <p:nvPr/>
        </p:nvSpPr>
        <p:spPr>
          <a:xfrm flipV="1">
            <a:off x="15579261" y="2550322"/>
            <a:ext cx="764626" cy="66803"/>
          </a:xfrm>
          <a:prstGeom prst="line">
            <a:avLst/>
          </a:prstGeom>
          <a:ln w="19050" cap="flat">
            <a:solidFill>
              <a:srgbClr val="15D651"/>
            </a:solidFill>
            <a:prstDash val="solid"/>
            <a:headEnd type="oval" w="lg" len="lg"/>
            <a:tailEnd type="oval" w="lg" len="lg"/>
          </a:ln>
        </p:spPr>
        <p:txBody>
          <a:bodyPr/>
          <a:lstStyle/>
          <a:p>
            <a:endParaRPr lang="en-US"/>
          </a:p>
        </p:txBody>
      </p:sp>
      <p:sp>
        <p:nvSpPr>
          <p:cNvPr id="17" name="AutoShape 17"/>
          <p:cNvSpPr/>
          <p:nvPr/>
        </p:nvSpPr>
        <p:spPr>
          <a:xfrm>
            <a:off x="13784063" y="3067870"/>
            <a:ext cx="888515" cy="463633"/>
          </a:xfrm>
          <a:prstGeom prst="line">
            <a:avLst/>
          </a:prstGeom>
          <a:ln w="19050" cap="flat">
            <a:solidFill>
              <a:srgbClr val="15D651"/>
            </a:solidFill>
            <a:prstDash val="solid"/>
            <a:headEnd type="oval" w="lg" len="lg"/>
            <a:tailEnd type="oval" w="lg" len="lg"/>
          </a:ln>
        </p:spPr>
        <p:txBody>
          <a:bodyPr/>
          <a:lstStyle/>
          <a:p>
            <a:endParaRPr lang="en-US"/>
          </a:p>
        </p:txBody>
      </p:sp>
      <p:sp>
        <p:nvSpPr>
          <p:cNvPr id="18" name="AutoShape 18"/>
          <p:cNvSpPr/>
          <p:nvPr/>
        </p:nvSpPr>
        <p:spPr>
          <a:xfrm>
            <a:off x="16288224" y="2512248"/>
            <a:ext cx="759838" cy="1545714"/>
          </a:xfrm>
          <a:prstGeom prst="line">
            <a:avLst/>
          </a:prstGeom>
          <a:ln w="19050" cap="flat">
            <a:solidFill>
              <a:srgbClr val="15D651"/>
            </a:solidFill>
            <a:prstDash val="solid"/>
            <a:headEnd type="oval" w="lg" len="lg"/>
            <a:tailEnd type="oval" w="lg" len="lg"/>
          </a:ln>
        </p:spPr>
        <p:txBody>
          <a:bodyPr/>
          <a:lstStyle/>
          <a:p>
            <a:endParaRPr lang="en-US"/>
          </a:p>
        </p:txBody>
      </p:sp>
      <p:grpSp>
        <p:nvGrpSpPr>
          <p:cNvPr id="19" name="Group 19"/>
          <p:cNvGrpSpPr/>
          <p:nvPr/>
        </p:nvGrpSpPr>
        <p:grpSpPr>
          <a:xfrm>
            <a:off x="16445901" y="1763638"/>
            <a:ext cx="987030" cy="437574"/>
            <a:chOff x="0" y="0"/>
            <a:chExt cx="916712" cy="406400"/>
          </a:xfrm>
        </p:grpSpPr>
        <p:sp>
          <p:nvSpPr>
            <p:cNvPr id="20" name="Freeform 20"/>
            <p:cNvSpPr/>
            <p:nvPr/>
          </p:nvSpPr>
          <p:spPr>
            <a:xfrm>
              <a:off x="0" y="0"/>
              <a:ext cx="916712" cy="406400"/>
            </a:xfrm>
            <a:custGeom>
              <a:avLst/>
              <a:gdLst/>
              <a:ahLst/>
              <a:cxnLst/>
              <a:rect l="l" t="t" r="r" b="b"/>
              <a:pathLst>
                <a:path w="916712" h="406400">
                  <a:moveTo>
                    <a:pt x="713512" y="0"/>
                  </a:moveTo>
                  <a:cubicBezTo>
                    <a:pt x="825736" y="0"/>
                    <a:pt x="916712" y="90976"/>
                    <a:pt x="916712" y="203200"/>
                  </a:cubicBezTo>
                  <a:cubicBezTo>
                    <a:pt x="916712" y="315424"/>
                    <a:pt x="825736" y="406400"/>
                    <a:pt x="713512" y="406400"/>
                  </a:cubicBezTo>
                  <a:lnTo>
                    <a:pt x="203200" y="406400"/>
                  </a:lnTo>
                  <a:cubicBezTo>
                    <a:pt x="90976" y="406400"/>
                    <a:pt x="0" y="315424"/>
                    <a:pt x="0" y="203200"/>
                  </a:cubicBezTo>
                  <a:cubicBezTo>
                    <a:pt x="0" y="90976"/>
                    <a:pt x="90976" y="0"/>
                    <a:pt x="203200" y="0"/>
                  </a:cubicBezTo>
                  <a:lnTo>
                    <a:pt x="713512" y="0"/>
                  </a:lnTo>
                  <a:close/>
                </a:path>
              </a:pathLst>
            </a:custGeom>
            <a:solidFill>
              <a:srgbClr val="C1E46B"/>
            </a:solidFill>
          </p:spPr>
          <p:txBody>
            <a:bodyPr/>
            <a:lstStyle/>
            <a:p>
              <a:endParaRPr lang="en-US"/>
            </a:p>
          </p:txBody>
        </p:sp>
        <p:sp>
          <p:nvSpPr>
            <p:cNvPr id="21" name="TextBox 21"/>
            <p:cNvSpPr txBox="1"/>
            <p:nvPr/>
          </p:nvSpPr>
          <p:spPr>
            <a:xfrm>
              <a:off x="0" y="-19050"/>
              <a:ext cx="916712" cy="425450"/>
            </a:xfrm>
            <a:prstGeom prst="rect">
              <a:avLst/>
            </a:prstGeom>
          </p:spPr>
          <p:txBody>
            <a:bodyPr lIns="30308" tIns="30308" rIns="30308" bIns="30308" rtlCol="0" anchor="ctr"/>
            <a:lstStyle/>
            <a:p>
              <a:pPr algn="ctr">
                <a:lnSpc>
                  <a:spcPts val="1349"/>
                </a:lnSpc>
              </a:pPr>
              <a:r>
                <a:rPr lang="en-US" sz="964">
                  <a:solidFill>
                    <a:srgbClr val="000000"/>
                  </a:solidFill>
                  <a:latin typeface="Helvetica World Bold"/>
                </a:rPr>
                <a:t>29 Oct - 4 Nov</a:t>
              </a:r>
            </a:p>
          </p:txBody>
        </p:sp>
      </p:grpSp>
      <p:sp>
        <p:nvSpPr>
          <p:cNvPr id="22" name="Freeform 22"/>
          <p:cNvSpPr/>
          <p:nvPr/>
        </p:nvSpPr>
        <p:spPr>
          <a:xfrm>
            <a:off x="17155611" y="325232"/>
            <a:ext cx="277319" cy="277319"/>
          </a:xfrm>
          <a:custGeom>
            <a:avLst/>
            <a:gdLst/>
            <a:ahLst/>
            <a:cxnLst/>
            <a:rect l="l" t="t" r="r" b="b"/>
            <a:pathLst>
              <a:path w="277319" h="277319">
                <a:moveTo>
                  <a:pt x="0" y="0"/>
                </a:moveTo>
                <a:lnTo>
                  <a:pt x="277319" y="0"/>
                </a:lnTo>
                <a:lnTo>
                  <a:pt x="277319" y="277319"/>
                </a:lnTo>
                <a:lnTo>
                  <a:pt x="0" y="27731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3" name="Freeform 23"/>
          <p:cNvSpPr/>
          <p:nvPr/>
        </p:nvSpPr>
        <p:spPr>
          <a:xfrm>
            <a:off x="16767913" y="356146"/>
            <a:ext cx="269363" cy="215491"/>
          </a:xfrm>
          <a:custGeom>
            <a:avLst/>
            <a:gdLst/>
            <a:ahLst/>
            <a:cxnLst/>
            <a:rect l="l" t="t" r="r" b="b"/>
            <a:pathLst>
              <a:path w="269363" h="215491">
                <a:moveTo>
                  <a:pt x="0" y="0"/>
                </a:moveTo>
                <a:lnTo>
                  <a:pt x="269363" y="0"/>
                </a:lnTo>
                <a:lnTo>
                  <a:pt x="269363" y="215491"/>
                </a:lnTo>
                <a:lnTo>
                  <a:pt x="0" y="21549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4" name="Freeform 24"/>
          <p:cNvSpPr/>
          <p:nvPr/>
        </p:nvSpPr>
        <p:spPr>
          <a:xfrm>
            <a:off x="16212108" y="356146"/>
            <a:ext cx="616477" cy="249923"/>
          </a:xfrm>
          <a:custGeom>
            <a:avLst/>
            <a:gdLst/>
            <a:ahLst/>
            <a:cxnLst/>
            <a:rect l="l" t="t" r="r" b="b"/>
            <a:pathLst>
              <a:path w="616477" h="249923">
                <a:moveTo>
                  <a:pt x="0" y="0"/>
                </a:moveTo>
                <a:lnTo>
                  <a:pt x="616477" y="0"/>
                </a:lnTo>
                <a:lnTo>
                  <a:pt x="616477" y="249923"/>
                </a:lnTo>
                <a:lnTo>
                  <a:pt x="0" y="249923"/>
                </a:lnTo>
                <a:lnTo>
                  <a:pt x="0" y="0"/>
                </a:lnTo>
                <a:close/>
              </a:path>
            </a:pathLst>
          </a:custGeom>
          <a:blipFill>
            <a:blip r:embed="rId20"/>
            <a:stretch>
              <a:fillRect/>
            </a:stretch>
          </a:blipFill>
        </p:spPr>
        <p:txBody>
          <a:bodyPr/>
          <a:lstStyle/>
          <a:p>
            <a:endParaRPr lang="en-US"/>
          </a:p>
        </p:txBody>
      </p:sp>
      <p:grpSp>
        <p:nvGrpSpPr>
          <p:cNvPr id="25" name="Group 25"/>
          <p:cNvGrpSpPr/>
          <p:nvPr/>
        </p:nvGrpSpPr>
        <p:grpSpPr>
          <a:xfrm>
            <a:off x="14380482" y="279843"/>
            <a:ext cx="1483955" cy="402530"/>
            <a:chOff x="0" y="0"/>
            <a:chExt cx="1498223" cy="406400"/>
          </a:xfrm>
        </p:grpSpPr>
        <p:sp>
          <p:nvSpPr>
            <p:cNvPr id="26" name="Freeform 26"/>
            <p:cNvSpPr/>
            <p:nvPr/>
          </p:nvSpPr>
          <p:spPr>
            <a:xfrm>
              <a:off x="0" y="0"/>
              <a:ext cx="1498223" cy="406400"/>
            </a:xfrm>
            <a:custGeom>
              <a:avLst/>
              <a:gdLst/>
              <a:ahLst/>
              <a:cxnLst/>
              <a:rect l="l" t="t" r="r" b="b"/>
              <a:pathLst>
                <a:path w="1498223" h="406400">
                  <a:moveTo>
                    <a:pt x="1295023" y="0"/>
                  </a:moveTo>
                  <a:cubicBezTo>
                    <a:pt x="1407247" y="0"/>
                    <a:pt x="1498223" y="90976"/>
                    <a:pt x="1498223" y="203200"/>
                  </a:cubicBezTo>
                  <a:cubicBezTo>
                    <a:pt x="1498223" y="315424"/>
                    <a:pt x="1407247" y="406400"/>
                    <a:pt x="1295023" y="406400"/>
                  </a:cubicBezTo>
                  <a:lnTo>
                    <a:pt x="203200" y="406400"/>
                  </a:lnTo>
                  <a:cubicBezTo>
                    <a:pt x="90976" y="406400"/>
                    <a:pt x="0" y="315424"/>
                    <a:pt x="0" y="203200"/>
                  </a:cubicBezTo>
                  <a:cubicBezTo>
                    <a:pt x="0" y="90976"/>
                    <a:pt x="90976" y="0"/>
                    <a:pt x="203200" y="0"/>
                  </a:cubicBezTo>
                  <a:lnTo>
                    <a:pt x="1295023" y="0"/>
                  </a:lnTo>
                  <a:close/>
                </a:path>
              </a:pathLst>
            </a:custGeom>
            <a:solidFill>
              <a:srgbClr val="000000"/>
            </a:solidFill>
            <a:ln w="38100" cap="rnd">
              <a:solidFill>
                <a:srgbClr val="221C19"/>
              </a:solidFill>
              <a:prstDash val="solid"/>
              <a:round/>
            </a:ln>
          </p:spPr>
          <p:txBody>
            <a:bodyPr/>
            <a:lstStyle/>
            <a:p>
              <a:endParaRPr lang="en-US"/>
            </a:p>
          </p:txBody>
        </p:sp>
        <p:sp>
          <p:nvSpPr>
            <p:cNvPr id="27" name="TextBox 27"/>
            <p:cNvSpPr txBox="1"/>
            <p:nvPr/>
          </p:nvSpPr>
          <p:spPr>
            <a:xfrm>
              <a:off x="0" y="-19050"/>
              <a:ext cx="1498223" cy="425450"/>
            </a:xfrm>
            <a:prstGeom prst="rect">
              <a:avLst/>
            </a:prstGeom>
          </p:spPr>
          <p:txBody>
            <a:bodyPr lIns="22363" tIns="22363" rIns="22363" bIns="22363" rtlCol="0" anchor="ctr"/>
            <a:lstStyle/>
            <a:p>
              <a:pPr algn="ctr">
                <a:lnSpc>
                  <a:spcPts val="1012"/>
                </a:lnSpc>
              </a:pPr>
              <a:endParaRPr/>
            </a:p>
          </p:txBody>
        </p:sp>
      </p:grpSp>
      <p:sp>
        <p:nvSpPr>
          <p:cNvPr id="28" name="Freeform 28"/>
          <p:cNvSpPr/>
          <p:nvPr/>
        </p:nvSpPr>
        <p:spPr>
          <a:xfrm rot="-30000">
            <a:off x="15452725" y="303419"/>
            <a:ext cx="272873" cy="272873"/>
          </a:xfrm>
          <a:custGeom>
            <a:avLst/>
            <a:gdLst/>
            <a:ahLst/>
            <a:cxnLst/>
            <a:rect l="l" t="t" r="r" b="b"/>
            <a:pathLst>
              <a:path w="272873" h="272873">
                <a:moveTo>
                  <a:pt x="2361" y="0"/>
                </a:moveTo>
                <a:lnTo>
                  <a:pt x="272873" y="2361"/>
                </a:lnTo>
                <a:lnTo>
                  <a:pt x="270513" y="272873"/>
                </a:lnTo>
                <a:lnTo>
                  <a:pt x="0" y="270513"/>
                </a:lnTo>
                <a:lnTo>
                  <a:pt x="2361" y="0"/>
                </a:lnTo>
                <a:close/>
              </a:path>
            </a:pathLst>
          </a:custGeom>
          <a:blipFill>
            <a:blip r:embed="rId21">
              <a:alphaModFix amt="76000"/>
            </a:blip>
            <a:stretch>
              <a:fillRect l="-68905" t="-65310" r="-65086" b="-68681"/>
            </a:stretch>
          </a:blipFill>
          <a:ln w="85725" cap="rnd">
            <a:solidFill>
              <a:srgbClr val="000000">
                <a:alpha val="75686"/>
              </a:srgbClr>
            </a:solidFill>
            <a:prstDash val="solid"/>
            <a:round/>
          </a:ln>
        </p:spPr>
        <p:txBody>
          <a:bodyPr/>
          <a:lstStyle/>
          <a:p>
            <a:endParaRPr lang="en-US"/>
          </a:p>
        </p:txBody>
      </p:sp>
      <p:grpSp>
        <p:nvGrpSpPr>
          <p:cNvPr id="29" name="Group 29"/>
          <p:cNvGrpSpPr/>
          <p:nvPr/>
        </p:nvGrpSpPr>
        <p:grpSpPr>
          <a:xfrm>
            <a:off x="13085634" y="5525488"/>
            <a:ext cx="1559462" cy="1559462"/>
            <a:chOff x="0" y="0"/>
            <a:chExt cx="2079282" cy="2079282"/>
          </a:xfrm>
        </p:grpSpPr>
        <p:grpSp>
          <p:nvGrpSpPr>
            <p:cNvPr id="30" name="Group 30"/>
            <p:cNvGrpSpPr/>
            <p:nvPr/>
          </p:nvGrpSpPr>
          <p:grpSpPr>
            <a:xfrm>
              <a:off x="0" y="0"/>
              <a:ext cx="2079282" cy="207928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p:spPr>
            <p:txBody>
              <a:bodyPr/>
              <a:lstStyle/>
              <a:p>
                <a:endParaRPr lang="en-US"/>
              </a:p>
            </p:txBody>
          </p:sp>
          <p:sp>
            <p:nvSpPr>
              <p:cNvPr id="32" name="TextBox 32"/>
              <p:cNvSpPr txBox="1"/>
              <p:nvPr/>
            </p:nvSpPr>
            <p:spPr>
              <a:xfrm>
                <a:off x="76200" y="57150"/>
                <a:ext cx="660400" cy="679450"/>
              </a:xfrm>
              <a:prstGeom prst="rect">
                <a:avLst/>
              </a:prstGeom>
            </p:spPr>
            <p:txBody>
              <a:bodyPr lIns="50800" tIns="50800" rIns="50800" bIns="50800" rtlCol="0" anchor="ctr"/>
              <a:lstStyle/>
              <a:p>
                <a:pPr algn="ctr">
                  <a:lnSpc>
                    <a:spcPts val="1012"/>
                  </a:lnSpc>
                </a:pPr>
                <a:endParaRPr/>
              </a:p>
            </p:txBody>
          </p:sp>
        </p:grpSp>
        <p:sp>
          <p:nvSpPr>
            <p:cNvPr id="33" name="TextBox 33"/>
            <p:cNvSpPr txBox="1"/>
            <p:nvPr/>
          </p:nvSpPr>
          <p:spPr>
            <a:xfrm>
              <a:off x="794672" y="643006"/>
              <a:ext cx="498370" cy="306037"/>
            </a:xfrm>
            <a:prstGeom prst="rect">
              <a:avLst/>
            </a:prstGeom>
          </p:spPr>
          <p:txBody>
            <a:bodyPr lIns="0" tIns="0" rIns="0" bIns="0" rtlCol="0" anchor="t">
              <a:spAutoFit/>
            </a:bodyPr>
            <a:lstStyle/>
            <a:p>
              <a:pPr marL="0" lvl="0" indent="0" algn="ctr">
                <a:lnSpc>
                  <a:spcPts val="1808"/>
                </a:lnSpc>
                <a:spcBef>
                  <a:spcPct val="0"/>
                </a:spcBef>
              </a:pPr>
              <a:r>
                <a:rPr lang="en-US" sz="1291">
                  <a:solidFill>
                    <a:srgbClr val="000000"/>
                  </a:solidFill>
                  <a:latin typeface="Arimo Bold"/>
                </a:rPr>
                <a:t>91 %</a:t>
              </a:r>
            </a:p>
          </p:txBody>
        </p:sp>
        <p:sp>
          <p:nvSpPr>
            <p:cNvPr id="34" name="TextBox 34"/>
            <p:cNvSpPr txBox="1"/>
            <p:nvPr/>
          </p:nvSpPr>
          <p:spPr>
            <a:xfrm>
              <a:off x="610539" y="992016"/>
              <a:ext cx="853372" cy="321000"/>
            </a:xfrm>
            <a:prstGeom prst="rect">
              <a:avLst/>
            </a:prstGeom>
          </p:spPr>
          <p:txBody>
            <a:bodyPr lIns="0" tIns="0" rIns="0" bIns="0" rtlCol="0" anchor="t">
              <a:spAutoFit/>
            </a:bodyPr>
            <a:lstStyle/>
            <a:p>
              <a:pPr marL="0" lvl="0" indent="0" algn="ctr">
                <a:lnSpc>
                  <a:spcPts val="1903"/>
                </a:lnSpc>
                <a:spcBef>
                  <a:spcPct val="0"/>
                </a:spcBef>
              </a:pPr>
              <a:r>
                <a:rPr lang="en-US" sz="1359">
                  <a:solidFill>
                    <a:srgbClr val="000000"/>
                  </a:solidFill>
                  <a:latin typeface="Arimo"/>
                </a:rPr>
                <a:t>Stocks</a:t>
              </a:r>
            </a:p>
          </p:txBody>
        </p:sp>
      </p:grpSp>
      <p:grpSp>
        <p:nvGrpSpPr>
          <p:cNvPr id="35" name="Group 35"/>
          <p:cNvGrpSpPr/>
          <p:nvPr/>
        </p:nvGrpSpPr>
        <p:grpSpPr>
          <a:xfrm>
            <a:off x="14738541" y="5103027"/>
            <a:ext cx="1051409" cy="1033241"/>
            <a:chOff x="0" y="0"/>
            <a:chExt cx="899542" cy="883998"/>
          </a:xfrm>
        </p:grpSpPr>
        <p:sp>
          <p:nvSpPr>
            <p:cNvPr id="36" name="Freeform 36"/>
            <p:cNvSpPr/>
            <p:nvPr/>
          </p:nvSpPr>
          <p:spPr>
            <a:xfrm>
              <a:off x="0" y="0"/>
              <a:ext cx="899542" cy="883998"/>
            </a:xfrm>
            <a:custGeom>
              <a:avLst/>
              <a:gdLst/>
              <a:ahLst/>
              <a:cxnLst/>
              <a:rect l="l" t="t" r="r" b="b"/>
              <a:pathLst>
                <a:path w="899542" h="883998">
                  <a:moveTo>
                    <a:pt x="449771" y="0"/>
                  </a:moveTo>
                  <a:cubicBezTo>
                    <a:pt x="201369" y="0"/>
                    <a:pt x="0" y="197890"/>
                    <a:pt x="0" y="441999"/>
                  </a:cubicBezTo>
                  <a:cubicBezTo>
                    <a:pt x="0" y="686108"/>
                    <a:pt x="201369" y="883998"/>
                    <a:pt x="449771" y="883998"/>
                  </a:cubicBezTo>
                  <a:cubicBezTo>
                    <a:pt x="698173" y="883998"/>
                    <a:pt x="899542" y="686108"/>
                    <a:pt x="899542" y="441999"/>
                  </a:cubicBezTo>
                  <a:cubicBezTo>
                    <a:pt x="899542" y="197890"/>
                    <a:pt x="698173" y="0"/>
                    <a:pt x="449771" y="0"/>
                  </a:cubicBezTo>
                  <a:lnTo>
                    <a:pt x="449771" y="0"/>
                  </a:lnTo>
                  <a:close/>
                </a:path>
              </a:pathLst>
            </a:custGeom>
            <a:solidFill>
              <a:srgbClr val="494547"/>
            </a:solidFill>
          </p:spPr>
          <p:txBody>
            <a:bodyPr/>
            <a:lstStyle/>
            <a:p>
              <a:endParaRPr lang="en-US"/>
            </a:p>
          </p:txBody>
        </p:sp>
        <p:sp>
          <p:nvSpPr>
            <p:cNvPr id="37" name="TextBox 37"/>
            <p:cNvSpPr txBox="1"/>
            <p:nvPr/>
          </p:nvSpPr>
          <p:spPr>
            <a:xfrm>
              <a:off x="84332" y="63825"/>
              <a:ext cx="730878" cy="737298"/>
            </a:xfrm>
            <a:prstGeom prst="rect">
              <a:avLst/>
            </a:prstGeom>
          </p:spPr>
          <p:txBody>
            <a:bodyPr lIns="21037" tIns="21037" rIns="21037" bIns="21037" rtlCol="0" anchor="ctr"/>
            <a:lstStyle/>
            <a:p>
              <a:pPr algn="ctr">
                <a:lnSpc>
                  <a:spcPts val="1012"/>
                </a:lnSpc>
              </a:pPr>
              <a:endParaRPr/>
            </a:p>
          </p:txBody>
        </p:sp>
      </p:grpSp>
      <p:grpSp>
        <p:nvGrpSpPr>
          <p:cNvPr id="38" name="Group 38"/>
          <p:cNvGrpSpPr/>
          <p:nvPr/>
        </p:nvGrpSpPr>
        <p:grpSpPr>
          <a:xfrm>
            <a:off x="15969545" y="5667177"/>
            <a:ext cx="1151323" cy="1115828"/>
            <a:chOff x="0" y="0"/>
            <a:chExt cx="963835" cy="934120"/>
          </a:xfrm>
        </p:grpSpPr>
        <p:sp>
          <p:nvSpPr>
            <p:cNvPr id="39" name="Freeform 39"/>
            <p:cNvSpPr/>
            <p:nvPr/>
          </p:nvSpPr>
          <p:spPr>
            <a:xfrm>
              <a:off x="0" y="0"/>
              <a:ext cx="963835" cy="934120"/>
            </a:xfrm>
            <a:custGeom>
              <a:avLst/>
              <a:gdLst/>
              <a:ahLst/>
              <a:cxnLst/>
              <a:rect l="l" t="t" r="r" b="b"/>
              <a:pathLst>
                <a:path w="963835" h="934120">
                  <a:moveTo>
                    <a:pt x="481917" y="0"/>
                  </a:moveTo>
                  <a:cubicBezTo>
                    <a:pt x="215762" y="0"/>
                    <a:pt x="0" y="209110"/>
                    <a:pt x="0" y="467060"/>
                  </a:cubicBezTo>
                  <a:cubicBezTo>
                    <a:pt x="0" y="725010"/>
                    <a:pt x="215762" y="934120"/>
                    <a:pt x="481917" y="934120"/>
                  </a:cubicBezTo>
                  <a:cubicBezTo>
                    <a:pt x="748073" y="934120"/>
                    <a:pt x="963835" y="725010"/>
                    <a:pt x="963835" y="467060"/>
                  </a:cubicBezTo>
                  <a:cubicBezTo>
                    <a:pt x="963835" y="209110"/>
                    <a:pt x="748073" y="0"/>
                    <a:pt x="481917" y="0"/>
                  </a:cubicBezTo>
                  <a:lnTo>
                    <a:pt x="481917" y="0"/>
                  </a:lnTo>
                  <a:close/>
                </a:path>
              </a:pathLst>
            </a:custGeom>
            <a:solidFill>
              <a:srgbClr val="494547"/>
            </a:solidFill>
          </p:spPr>
          <p:txBody>
            <a:bodyPr/>
            <a:lstStyle/>
            <a:p>
              <a:endParaRPr lang="en-US"/>
            </a:p>
          </p:txBody>
        </p:sp>
        <p:sp>
          <p:nvSpPr>
            <p:cNvPr id="40" name="TextBox 40"/>
            <p:cNvSpPr txBox="1"/>
            <p:nvPr/>
          </p:nvSpPr>
          <p:spPr>
            <a:xfrm>
              <a:off x="90360" y="68524"/>
              <a:ext cx="783116" cy="778022"/>
            </a:xfrm>
            <a:prstGeom prst="rect">
              <a:avLst/>
            </a:prstGeom>
          </p:spPr>
          <p:txBody>
            <a:bodyPr lIns="21499" tIns="21499" rIns="21499" bIns="21499" rtlCol="0" anchor="ctr"/>
            <a:lstStyle/>
            <a:p>
              <a:pPr algn="ctr">
                <a:lnSpc>
                  <a:spcPts val="1012"/>
                </a:lnSpc>
              </a:pPr>
              <a:endParaRPr/>
            </a:p>
          </p:txBody>
        </p:sp>
      </p:grpSp>
      <p:grpSp>
        <p:nvGrpSpPr>
          <p:cNvPr id="41" name="Group 41"/>
          <p:cNvGrpSpPr/>
          <p:nvPr/>
        </p:nvGrpSpPr>
        <p:grpSpPr>
          <a:xfrm>
            <a:off x="14819042" y="6297550"/>
            <a:ext cx="970908" cy="970908"/>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494547"/>
            </a:solidFill>
          </p:spPr>
          <p:txBody>
            <a:bodyPr/>
            <a:lstStyle/>
            <a:p>
              <a:endParaRPr lang="en-US"/>
            </a:p>
          </p:txBody>
        </p:sp>
        <p:sp>
          <p:nvSpPr>
            <p:cNvPr id="43" name="TextBox 43"/>
            <p:cNvSpPr txBox="1"/>
            <p:nvPr/>
          </p:nvSpPr>
          <p:spPr>
            <a:xfrm>
              <a:off x="76200" y="57150"/>
              <a:ext cx="660400" cy="679450"/>
            </a:xfrm>
            <a:prstGeom prst="rect">
              <a:avLst/>
            </a:prstGeom>
          </p:spPr>
          <p:txBody>
            <a:bodyPr lIns="21499" tIns="21499" rIns="21499" bIns="21499" rtlCol="0" anchor="ctr"/>
            <a:lstStyle/>
            <a:p>
              <a:pPr algn="ctr">
                <a:lnSpc>
                  <a:spcPts val="1012"/>
                </a:lnSpc>
              </a:pPr>
              <a:endParaRPr/>
            </a:p>
          </p:txBody>
        </p:sp>
      </p:grpSp>
      <p:grpSp>
        <p:nvGrpSpPr>
          <p:cNvPr id="44" name="Group 44"/>
          <p:cNvGrpSpPr/>
          <p:nvPr/>
        </p:nvGrpSpPr>
        <p:grpSpPr>
          <a:xfrm>
            <a:off x="13000087" y="7659825"/>
            <a:ext cx="1980834" cy="818319"/>
            <a:chOff x="0" y="0"/>
            <a:chExt cx="1475606" cy="609600"/>
          </a:xfrm>
        </p:grpSpPr>
        <p:sp>
          <p:nvSpPr>
            <p:cNvPr id="45" name="Freeform 45"/>
            <p:cNvSpPr/>
            <p:nvPr/>
          </p:nvSpPr>
          <p:spPr>
            <a:xfrm>
              <a:off x="0" y="0"/>
              <a:ext cx="1475606" cy="609600"/>
            </a:xfrm>
            <a:custGeom>
              <a:avLst/>
              <a:gdLst/>
              <a:ahLst/>
              <a:cxnLst/>
              <a:rect l="l" t="t" r="r" b="b"/>
              <a:pathLst>
                <a:path w="1475606" h="609600">
                  <a:moveTo>
                    <a:pt x="289223" y="0"/>
                  </a:moveTo>
                  <a:lnTo>
                    <a:pt x="1186383" y="0"/>
                  </a:lnTo>
                  <a:cubicBezTo>
                    <a:pt x="1263090" y="0"/>
                    <a:pt x="1336655" y="30472"/>
                    <a:pt x="1390894" y="84711"/>
                  </a:cubicBezTo>
                  <a:cubicBezTo>
                    <a:pt x="1445134" y="138951"/>
                    <a:pt x="1475606" y="212516"/>
                    <a:pt x="1475606" y="289223"/>
                  </a:cubicBezTo>
                  <a:lnTo>
                    <a:pt x="1475606" y="320377"/>
                  </a:lnTo>
                  <a:cubicBezTo>
                    <a:pt x="1475606" y="397084"/>
                    <a:pt x="1445134" y="470649"/>
                    <a:pt x="1390894" y="524889"/>
                  </a:cubicBezTo>
                  <a:cubicBezTo>
                    <a:pt x="1336655" y="579128"/>
                    <a:pt x="1263090" y="609600"/>
                    <a:pt x="1186383" y="609600"/>
                  </a:cubicBezTo>
                  <a:lnTo>
                    <a:pt x="289223" y="609600"/>
                  </a:lnTo>
                  <a:cubicBezTo>
                    <a:pt x="212516" y="609600"/>
                    <a:pt x="138951" y="579128"/>
                    <a:pt x="84711" y="524889"/>
                  </a:cubicBezTo>
                  <a:cubicBezTo>
                    <a:pt x="30472" y="470649"/>
                    <a:pt x="0" y="397084"/>
                    <a:pt x="0" y="320377"/>
                  </a:cubicBezTo>
                  <a:lnTo>
                    <a:pt x="0" y="289223"/>
                  </a:lnTo>
                  <a:cubicBezTo>
                    <a:pt x="0" y="212516"/>
                    <a:pt x="30472" y="138951"/>
                    <a:pt x="84711" y="84711"/>
                  </a:cubicBezTo>
                  <a:cubicBezTo>
                    <a:pt x="138951" y="30472"/>
                    <a:pt x="212516" y="0"/>
                    <a:pt x="289223" y="0"/>
                  </a:cubicBezTo>
                  <a:close/>
                </a:path>
              </a:pathLst>
            </a:custGeom>
            <a:solidFill>
              <a:srgbClr val="2E2E2E"/>
            </a:solidFill>
          </p:spPr>
          <p:txBody>
            <a:bodyPr/>
            <a:lstStyle/>
            <a:p>
              <a:endParaRPr lang="en-US"/>
            </a:p>
          </p:txBody>
        </p:sp>
        <p:sp>
          <p:nvSpPr>
            <p:cNvPr id="46" name="TextBox 46"/>
            <p:cNvSpPr txBox="1"/>
            <p:nvPr/>
          </p:nvSpPr>
          <p:spPr>
            <a:xfrm>
              <a:off x="0" y="-57150"/>
              <a:ext cx="1475606" cy="666750"/>
            </a:xfrm>
            <a:prstGeom prst="rect">
              <a:avLst/>
            </a:prstGeom>
          </p:spPr>
          <p:txBody>
            <a:bodyPr lIns="30616" tIns="30616" rIns="30616" bIns="30616" rtlCol="0" anchor="ctr"/>
            <a:lstStyle/>
            <a:p>
              <a:pPr algn="ctr">
                <a:lnSpc>
                  <a:spcPts val="4049"/>
                </a:lnSpc>
              </a:pPr>
              <a:r>
                <a:rPr lang="en-US" sz="2892">
                  <a:solidFill>
                    <a:srgbClr val="FFFFFF"/>
                  </a:solidFill>
                  <a:latin typeface="Helvetica World Bold"/>
                </a:rPr>
                <a:t>+</a:t>
              </a:r>
            </a:p>
          </p:txBody>
        </p:sp>
      </p:grpSp>
      <p:grpSp>
        <p:nvGrpSpPr>
          <p:cNvPr id="47" name="Group 47"/>
          <p:cNvGrpSpPr/>
          <p:nvPr/>
        </p:nvGrpSpPr>
        <p:grpSpPr>
          <a:xfrm>
            <a:off x="15226027" y="7659825"/>
            <a:ext cx="1980834" cy="818319"/>
            <a:chOff x="0" y="0"/>
            <a:chExt cx="1475606" cy="609600"/>
          </a:xfrm>
        </p:grpSpPr>
        <p:sp>
          <p:nvSpPr>
            <p:cNvPr id="48" name="Freeform 48"/>
            <p:cNvSpPr/>
            <p:nvPr/>
          </p:nvSpPr>
          <p:spPr>
            <a:xfrm>
              <a:off x="0" y="0"/>
              <a:ext cx="1475606" cy="609600"/>
            </a:xfrm>
            <a:custGeom>
              <a:avLst/>
              <a:gdLst/>
              <a:ahLst/>
              <a:cxnLst/>
              <a:rect l="l" t="t" r="r" b="b"/>
              <a:pathLst>
                <a:path w="1475606" h="609600">
                  <a:moveTo>
                    <a:pt x="289223" y="0"/>
                  </a:moveTo>
                  <a:lnTo>
                    <a:pt x="1186383" y="0"/>
                  </a:lnTo>
                  <a:cubicBezTo>
                    <a:pt x="1263090" y="0"/>
                    <a:pt x="1336655" y="30472"/>
                    <a:pt x="1390894" y="84711"/>
                  </a:cubicBezTo>
                  <a:cubicBezTo>
                    <a:pt x="1445134" y="138951"/>
                    <a:pt x="1475606" y="212516"/>
                    <a:pt x="1475606" y="289223"/>
                  </a:cubicBezTo>
                  <a:lnTo>
                    <a:pt x="1475606" y="320377"/>
                  </a:lnTo>
                  <a:cubicBezTo>
                    <a:pt x="1475606" y="397084"/>
                    <a:pt x="1445134" y="470649"/>
                    <a:pt x="1390894" y="524889"/>
                  </a:cubicBezTo>
                  <a:cubicBezTo>
                    <a:pt x="1336655" y="579128"/>
                    <a:pt x="1263090" y="609600"/>
                    <a:pt x="1186383" y="609600"/>
                  </a:cubicBezTo>
                  <a:lnTo>
                    <a:pt x="289223" y="609600"/>
                  </a:lnTo>
                  <a:cubicBezTo>
                    <a:pt x="212516" y="609600"/>
                    <a:pt x="138951" y="579128"/>
                    <a:pt x="84711" y="524889"/>
                  </a:cubicBezTo>
                  <a:cubicBezTo>
                    <a:pt x="30472" y="470649"/>
                    <a:pt x="0" y="397084"/>
                    <a:pt x="0" y="320377"/>
                  </a:cubicBezTo>
                  <a:lnTo>
                    <a:pt x="0" y="289223"/>
                  </a:lnTo>
                  <a:cubicBezTo>
                    <a:pt x="0" y="212516"/>
                    <a:pt x="30472" y="138951"/>
                    <a:pt x="84711" y="84711"/>
                  </a:cubicBezTo>
                  <a:cubicBezTo>
                    <a:pt x="138951" y="30472"/>
                    <a:pt x="212516" y="0"/>
                    <a:pt x="289223" y="0"/>
                  </a:cubicBezTo>
                  <a:close/>
                </a:path>
              </a:pathLst>
            </a:custGeom>
            <a:solidFill>
              <a:srgbClr val="2E2E2E"/>
            </a:solidFill>
          </p:spPr>
          <p:txBody>
            <a:bodyPr/>
            <a:lstStyle/>
            <a:p>
              <a:endParaRPr lang="en-US"/>
            </a:p>
          </p:txBody>
        </p:sp>
        <p:sp>
          <p:nvSpPr>
            <p:cNvPr id="49" name="TextBox 49"/>
            <p:cNvSpPr txBox="1"/>
            <p:nvPr/>
          </p:nvSpPr>
          <p:spPr>
            <a:xfrm>
              <a:off x="0" y="-57150"/>
              <a:ext cx="1475606" cy="666750"/>
            </a:xfrm>
            <a:prstGeom prst="rect">
              <a:avLst/>
            </a:prstGeom>
          </p:spPr>
          <p:txBody>
            <a:bodyPr lIns="30616" tIns="30616" rIns="30616" bIns="30616" rtlCol="0" anchor="ctr"/>
            <a:lstStyle/>
            <a:p>
              <a:pPr algn="ctr">
                <a:lnSpc>
                  <a:spcPts val="4049"/>
                </a:lnSpc>
              </a:pPr>
              <a:r>
                <a:rPr lang="en-US" sz="2892">
                  <a:solidFill>
                    <a:srgbClr val="FFFFFF"/>
                  </a:solidFill>
                  <a:latin typeface="Helvetica World Bold"/>
                </a:rPr>
                <a:t>+</a:t>
              </a:r>
            </a:p>
          </p:txBody>
        </p:sp>
      </p:grpSp>
      <p:grpSp>
        <p:nvGrpSpPr>
          <p:cNvPr id="50" name="Group 50"/>
          <p:cNvGrpSpPr/>
          <p:nvPr/>
        </p:nvGrpSpPr>
        <p:grpSpPr>
          <a:xfrm>
            <a:off x="13011442" y="8614621"/>
            <a:ext cx="4162621" cy="818319"/>
            <a:chOff x="0" y="0"/>
            <a:chExt cx="3100910" cy="609600"/>
          </a:xfrm>
        </p:grpSpPr>
        <p:sp>
          <p:nvSpPr>
            <p:cNvPr id="51" name="Freeform 51"/>
            <p:cNvSpPr/>
            <p:nvPr/>
          </p:nvSpPr>
          <p:spPr>
            <a:xfrm>
              <a:off x="0" y="0"/>
              <a:ext cx="3100910" cy="609600"/>
            </a:xfrm>
            <a:custGeom>
              <a:avLst/>
              <a:gdLst/>
              <a:ahLst/>
              <a:cxnLst/>
              <a:rect l="l" t="t" r="r" b="b"/>
              <a:pathLst>
                <a:path w="3100910" h="609600">
                  <a:moveTo>
                    <a:pt x="137630" y="0"/>
                  </a:moveTo>
                  <a:lnTo>
                    <a:pt x="2963280" y="0"/>
                  </a:lnTo>
                  <a:cubicBezTo>
                    <a:pt x="3039291" y="0"/>
                    <a:pt x="3100910" y="61619"/>
                    <a:pt x="3100910" y="137630"/>
                  </a:cubicBezTo>
                  <a:lnTo>
                    <a:pt x="3100910" y="471970"/>
                  </a:lnTo>
                  <a:cubicBezTo>
                    <a:pt x="3100910" y="508472"/>
                    <a:pt x="3086410" y="543478"/>
                    <a:pt x="3060599" y="569289"/>
                  </a:cubicBezTo>
                  <a:cubicBezTo>
                    <a:pt x="3034789" y="595100"/>
                    <a:pt x="2999782" y="609600"/>
                    <a:pt x="2963280" y="609600"/>
                  </a:cubicBezTo>
                  <a:lnTo>
                    <a:pt x="137630" y="609600"/>
                  </a:lnTo>
                  <a:cubicBezTo>
                    <a:pt x="101128" y="609600"/>
                    <a:pt x="66122" y="595100"/>
                    <a:pt x="40311" y="569289"/>
                  </a:cubicBezTo>
                  <a:cubicBezTo>
                    <a:pt x="14500" y="543478"/>
                    <a:pt x="0" y="508472"/>
                    <a:pt x="0" y="471970"/>
                  </a:cubicBezTo>
                  <a:lnTo>
                    <a:pt x="0" y="137630"/>
                  </a:lnTo>
                  <a:cubicBezTo>
                    <a:pt x="0" y="101128"/>
                    <a:pt x="14500" y="66122"/>
                    <a:pt x="40311" y="40311"/>
                  </a:cubicBezTo>
                  <a:cubicBezTo>
                    <a:pt x="66122" y="14500"/>
                    <a:pt x="101128" y="0"/>
                    <a:pt x="137630" y="0"/>
                  </a:cubicBezTo>
                  <a:close/>
                </a:path>
              </a:pathLst>
            </a:custGeom>
            <a:solidFill>
              <a:srgbClr val="2E2E2E"/>
            </a:solidFill>
          </p:spPr>
          <p:txBody>
            <a:bodyPr/>
            <a:lstStyle/>
            <a:p>
              <a:endParaRPr lang="en-US"/>
            </a:p>
          </p:txBody>
        </p:sp>
        <p:sp>
          <p:nvSpPr>
            <p:cNvPr id="52" name="TextBox 52"/>
            <p:cNvSpPr txBox="1"/>
            <p:nvPr/>
          </p:nvSpPr>
          <p:spPr>
            <a:xfrm>
              <a:off x="0" y="-57150"/>
              <a:ext cx="3100910" cy="666750"/>
            </a:xfrm>
            <a:prstGeom prst="rect">
              <a:avLst/>
            </a:prstGeom>
          </p:spPr>
          <p:txBody>
            <a:bodyPr lIns="30616" tIns="30616" rIns="30616" bIns="30616" rtlCol="0" anchor="ctr"/>
            <a:lstStyle/>
            <a:p>
              <a:pPr algn="ctr">
                <a:lnSpc>
                  <a:spcPts val="4049"/>
                </a:lnSpc>
              </a:pPr>
              <a:r>
                <a:rPr lang="en-US" sz="2892">
                  <a:solidFill>
                    <a:srgbClr val="FFFFFF"/>
                  </a:solidFill>
                  <a:latin typeface="Helvetica World Bold"/>
                </a:rPr>
                <a:t>+</a:t>
              </a:r>
            </a:p>
          </p:txBody>
        </p:sp>
      </p:grpSp>
      <p:grpSp>
        <p:nvGrpSpPr>
          <p:cNvPr id="53" name="Group 53"/>
          <p:cNvGrpSpPr/>
          <p:nvPr/>
        </p:nvGrpSpPr>
        <p:grpSpPr>
          <a:xfrm>
            <a:off x="6329462" y="2584557"/>
            <a:ext cx="5214255" cy="2433430"/>
            <a:chOff x="0" y="0"/>
            <a:chExt cx="6952340" cy="3244574"/>
          </a:xfrm>
        </p:grpSpPr>
        <p:grpSp>
          <p:nvGrpSpPr>
            <p:cNvPr id="54" name="Group 54"/>
            <p:cNvGrpSpPr/>
            <p:nvPr/>
          </p:nvGrpSpPr>
          <p:grpSpPr>
            <a:xfrm>
              <a:off x="0" y="0"/>
              <a:ext cx="6952340" cy="3244574"/>
              <a:chOff x="0" y="0"/>
              <a:chExt cx="3538335" cy="1651298"/>
            </a:xfrm>
          </p:grpSpPr>
          <p:sp>
            <p:nvSpPr>
              <p:cNvPr id="55" name="Freeform 55"/>
              <p:cNvSpPr/>
              <p:nvPr/>
            </p:nvSpPr>
            <p:spPr>
              <a:xfrm>
                <a:off x="0" y="0"/>
                <a:ext cx="3538334" cy="1651298"/>
              </a:xfrm>
              <a:custGeom>
                <a:avLst/>
                <a:gdLst/>
                <a:ahLst/>
                <a:cxnLst/>
                <a:rect l="l" t="t" r="r" b="b"/>
                <a:pathLst>
                  <a:path w="3538334" h="1651298">
                    <a:moveTo>
                      <a:pt x="44543" y="0"/>
                    </a:moveTo>
                    <a:lnTo>
                      <a:pt x="3493792" y="0"/>
                    </a:lnTo>
                    <a:cubicBezTo>
                      <a:pt x="3518392" y="0"/>
                      <a:pt x="3538334" y="19942"/>
                      <a:pt x="3538334" y="44543"/>
                    </a:cubicBezTo>
                    <a:lnTo>
                      <a:pt x="3538334" y="1606756"/>
                    </a:lnTo>
                    <a:cubicBezTo>
                      <a:pt x="3538334" y="1618569"/>
                      <a:pt x="3533642" y="1629899"/>
                      <a:pt x="3525288" y="1638252"/>
                    </a:cubicBezTo>
                    <a:cubicBezTo>
                      <a:pt x="3516935" y="1646606"/>
                      <a:pt x="3505605" y="1651298"/>
                      <a:pt x="3493792" y="1651298"/>
                    </a:cubicBezTo>
                    <a:lnTo>
                      <a:pt x="44543" y="1651298"/>
                    </a:lnTo>
                    <a:cubicBezTo>
                      <a:pt x="19942" y="1651298"/>
                      <a:pt x="0" y="1631356"/>
                      <a:pt x="0" y="1606756"/>
                    </a:cubicBezTo>
                    <a:lnTo>
                      <a:pt x="0" y="44543"/>
                    </a:lnTo>
                    <a:cubicBezTo>
                      <a:pt x="0" y="19942"/>
                      <a:pt x="19942" y="0"/>
                      <a:pt x="44543" y="0"/>
                    </a:cubicBezTo>
                    <a:close/>
                  </a:path>
                </a:pathLst>
              </a:custGeom>
              <a:solidFill>
                <a:srgbClr val="393737"/>
              </a:solidFill>
            </p:spPr>
            <p:txBody>
              <a:bodyPr/>
              <a:lstStyle/>
              <a:p>
                <a:endParaRPr lang="en-US"/>
              </a:p>
            </p:txBody>
          </p:sp>
          <p:sp>
            <p:nvSpPr>
              <p:cNvPr id="56" name="TextBox 56"/>
              <p:cNvSpPr txBox="1"/>
              <p:nvPr/>
            </p:nvSpPr>
            <p:spPr>
              <a:xfrm>
                <a:off x="0" y="-28575"/>
                <a:ext cx="3538335" cy="1679873"/>
              </a:xfrm>
              <a:prstGeom prst="rect">
                <a:avLst/>
              </a:prstGeom>
            </p:spPr>
            <p:txBody>
              <a:bodyPr lIns="33272" tIns="33272" rIns="33272" bIns="33272" rtlCol="0" anchor="ctr"/>
              <a:lstStyle/>
              <a:p>
                <a:pPr algn="ctr">
                  <a:lnSpc>
                    <a:spcPts val="1960"/>
                  </a:lnSpc>
                </a:pPr>
                <a:endParaRPr/>
              </a:p>
            </p:txBody>
          </p:sp>
        </p:grpSp>
        <p:grpSp>
          <p:nvGrpSpPr>
            <p:cNvPr id="57" name="Group 57"/>
            <p:cNvGrpSpPr>
              <a:grpSpLocks noChangeAspect="1"/>
            </p:cNvGrpSpPr>
            <p:nvPr/>
          </p:nvGrpSpPr>
          <p:grpSpPr>
            <a:xfrm>
              <a:off x="4262963" y="283192"/>
              <a:ext cx="2368082" cy="2445755"/>
              <a:chOff x="0" y="0"/>
              <a:chExt cx="6350000" cy="6558280"/>
            </a:xfrm>
          </p:grpSpPr>
          <p:sp>
            <p:nvSpPr>
              <p:cNvPr id="58" name="Freeform 5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2"/>
                <a:stretch>
                  <a:fillRect l="-27495" r="-27495"/>
                </a:stretch>
              </a:blipFill>
            </p:spPr>
            <p:txBody>
              <a:bodyPr/>
              <a:lstStyle/>
              <a:p>
                <a:endParaRPr lang="en-US"/>
              </a:p>
            </p:txBody>
          </p:sp>
          <p:sp>
            <p:nvSpPr>
              <p:cNvPr id="59" name="Freeform 5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BF5A98"/>
              </a:solidFill>
            </p:spPr>
            <p:txBody>
              <a:bodyPr/>
              <a:lstStyle/>
              <a:p>
                <a:endParaRPr lang="en-US"/>
              </a:p>
            </p:txBody>
          </p:sp>
        </p:grpSp>
        <p:sp>
          <p:nvSpPr>
            <p:cNvPr id="60" name="TextBox 60"/>
            <p:cNvSpPr txBox="1"/>
            <p:nvPr/>
          </p:nvSpPr>
          <p:spPr>
            <a:xfrm>
              <a:off x="158500" y="233870"/>
              <a:ext cx="3841402" cy="756781"/>
            </a:xfrm>
            <a:prstGeom prst="rect">
              <a:avLst/>
            </a:prstGeom>
          </p:spPr>
          <p:txBody>
            <a:bodyPr lIns="0" tIns="0" rIns="0" bIns="0" rtlCol="0" anchor="t">
              <a:spAutoFit/>
            </a:bodyPr>
            <a:lstStyle/>
            <a:p>
              <a:pPr algn="ctr">
                <a:lnSpc>
                  <a:spcPts val="2193"/>
                </a:lnSpc>
              </a:pPr>
              <a:r>
                <a:rPr lang="en-US" sz="1566">
                  <a:solidFill>
                    <a:srgbClr val="FFFFFF"/>
                  </a:solidFill>
                  <a:latin typeface="Helvetica World Bold"/>
                </a:rPr>
                <a:t>Tesla launches new CyberTruck</a:t>
              </a:r>
            </a:p>
          </p:txBody>
        </p:sp>
        <p:sp>
          <p:nvSpPr>
            <p:cNvPr id="61" name="TextBox 61"/>
            <p:cNvSpPr txBox="1"/>
            <p:nvPr/>
          </p:nvSpPr>
          <p:spPr>
            <a:xfrm>
              <a:off x="158500" y="1039186"/>
              <a:ext cx="4029601" cy="1897235"/>
            </a:xfrm>
            <a:prstGeom prst="rect">
              <a:avLst/>
            </a:prstGeom>
          </p:spPr>
          <p:txBody>
            <a:bodyPr lIns="0" tIns="0" rIns="0" bIns="0" rtlCol="0" anchor="t">
              <a:spAutoFit/>
            </a:bodyPr>
            <a:lstStyle/>
            <a:p>
              <a:pPr>
                <a:lnSpc>
                  <a:spcPts val="1913"/>
                </a:lnSpc>
              </a:pPr>
              <a:r>
                <a:rPr lang="en-US" sz="1366">
                  <a:solidFill>
                    <a:srgbClr val="FFFFFF"/>
                  </a:solidFill>
                  <a:latin typeface="Helvetica World"/>
                </a:rPr>
                <a:t>Tesla (TSLA) has been on a meteoric rise, leaving traders in awe of its impressive gains. Dive into the charts, Cybertruck coming to Earth on November 30th. Prepare for blastoff at 2 PM CT.</a:t>
              </a:r>
            </a:p>
          </p:txBody>
        </p:sp>
      </p:grpSp>
      <p:grpSp>
        <p:nvGrpSpPr>
          <p:cNvPr id="62" name="Group 62"/>
          <p:cNvGrpSpPr/>
          <p:nvPr/>
        </p:nvGrpSpPr>
        <p:grpSpPr>
          <a:xfrm>
            <a:off x="276738" y="2183987"/>
            <a:ext cx="2471822" cy="1172602"/>
            <a:chOff x="0" y="0"/>
            <a:chExt cx="3295763" cy="1563470"/>
          </a:xfrm>
        </p:grpSpPr>
        <p:grpSp>
          <p:nvGrpSpPr>
            <p:cNvPr id="63" name="Group 63"/>
            <p:cNvGrpSpPr/>
            <p:nvPr/>
          </p:nvGrpSpPr>
          <p:grpSpPr>
            <a:xfrm>
              <a:off x="0" y="0"/>
              <a:ext cx="3295763" cy="1563470"/>
              <a:chOff x="0" y="0"/>
              <a:chExt cx="3538335" cy="1678543"/>
            </a:xfrm>
          </p:grpSpPr>
          <p:sp>
            <p:nvSpPr>
              <p:cNvPr id="64" name="Freeform 64"/>
              <p:cNvSpPr/>
              <p:nvPr/>
            </p:nvSpPr>
            <p:spPr>
              <a:xfrm>
                <a:off x="0" y="0"/>
                <a:ext cx="3538334" cy="1678543"/>
              </a:xfrm>
              <a:custGeom>
                <a:avLst/>
                <a:gdLst/>
                <a:ahLst/>
                <a:cxnLst/>
                <a:rect l="l" t="t" r="r" b="b"/>
                <a:pathLst>
                  <a:path w="3538334" h="1678543">
                    <a:moveTo>
                      <a:pt x="93962" y="0"/>
                    </a:moveTo>
                    <a:lnTo>
                      <a:pt x="3444372" y="0"/>
                    </a:lnTo>
                    <a:cubicBezTo>
                      <a:pt x="3496266" y="0"/>
                      <a:pt x="3538334" y="42068"/>
                      <a:pt x="3538334" y="93962"/>
                    </a:cubicBezTo>
                    <a:lnTo>
                      <a:pt x="3538334" y="1584581"/>
                    </a:lnTo>
                    <a:cubicBezTo>
                      <a:pt x="3538334" y="1636475"/>
                      <a:pt x="3496266" y="1678543"/>
                      <a:pt x="3444372" y="1678543"/>
                    </a:cubicBezTo>
                    <a:lnTo>
                      <a:pt x="93962" y="1678543"/>
                    </a:lnTo>
                    <a:cubicBezTo>
                      <a:pt x="42068" y="1678543"/>
                      <a:pt x="0" y="1636475"/>
                      <a:pt x="0" y="1584581"/>
                    </a:cubicBezTo>
                    <a:lnTo>
                      <a:pt x="0" y="93962"/>
                    </a:lnTo>
                    <a:cubicBezTo>
                      <a:pt x="0" y="42068"/>
                      <a:pt x="42068" y="0"/>
                      <a:pt x="93962" y="0"/>
                    </a:cubicBezTo>
                    <a:close/>
                  </a:path>
                </a:pathLst>
              </a:custGeom>
              <a:solidFill>
                <a:srgbClr val="004022"/>
              </a:solidFill>
            </p:spPr>
            <p:txBody>
              <a:bodyPr/>
              <a:lstStyle/>
              <a:p>
                <a:endParaRPr lang="en-US"/>
              </a:p>
            </p:txBody>
          </p:sp>
          <p:sp>
            <p:nvSpPr>
              <p:cNvPr id="65" name="TextBox 65"/>
              <p:cNvSpPr txBox="1"/>
              <p:nvPr/>
            </p:nvSpPr>
            <p:spPr>
              <a:xfrm>
                <a:off x="0" y="-28575"/>
                <a:ext cx="3538335" cy="1707118"/>
              </a:xfrm>
              <a:prstGeom prst="rect">
                <a:avLst/>
              </a:prstGeom>
            </p:spPr>
            <p:txBody>
              <a:bodyPr lIns="15772" tIns="15772" rIns="15772" bIns="15772" rtlCol="0" anchor="ctr"/>
              <a:lstStyle/>
              <a:p>
                <a:pPr algn="ctr">
                  <a:lnSpc>
                    <a:spcPts val="1960"/>
                  </a:lnSpc>
                </a:pPr>
                <a:endParaRPr/>
              </a:p>
            </p:txBody>
          </p:sp>
        </p:grpSp>
        <p:sp>
          <p:nvSpPr>
            <p:cNvPr id="66" name="TextBox 66"/>
            <p:cNvSpPr txBox="1"/>
            <p:nvPr/>
          </p:nvSpPr>
          <p:spPr>
            <a:xfrm>
              <a:off x="692763" y="266464"/>
              <a:ext cx="1821020" cy="503082"/>
            </a:xfrm>
            <a:prstGeom prst="rect">
              <a:avLst/>
            </a:prstGeom>
          </p:spPr>
          <p:txBody>
            <a:bodyPr lIns="0" tIns="0" rIns="0" bIns="0" rtlCol="0" anchor="t">
              <a:spAutoFit/>
            </a:bodyPr>
            <a:lstStyle/>
            <a:p>
              <a:pPr algn="ctr">
                <a:lnSpc>
                  <a:spcPts val="2933"/>
                </a:lnSpc>
              </a:pPr>
              <a:r>
                <a:rPr lang="en-US" sz="2095">
                  <a:solidFill>
                    <a:srgbClr val="FFFFFF"/>
                  </a:solidFill>
                  <a:latin typeface="Helvetica World Bold"/>
                </a:rPr>
                <a:t>Available</a:t>
              </a:r>
            </a:p>
          </p:txBody>
        </p:sp>
        <p:sp>
          <p:nvSpPr>
            <p:cNvPr id="67" name="TextBox 67"/>
            <p:cNvSpPr txBox="1"/>
            <p:nvPr/>
          </p:nvSpPr>
          <p:spPr>
            <a:xfrm>
              <a:off x="692763" y="853325"/>
              <a:ext cx="1910236" cy="407319"/>
            </a:xfrm>
            <a:prstGeom prst="rect">
              <a:avLst/>
            </a:prstGeom>
          </p:spPr>
          <p:txBody>
            <a:bodyPr lIns="0" tIns="0" rIns="0" bIns="0" rtlCol="0" anchor="t">
              <a:spAutoFit/>
            </a:bodyPr>
            <a:lstStyle/>
            <a:p>
              <a:pPr algn="ctr">
                <a:lnSpc>
                  <a:spcPts val="2587"/>
                </a:lnSpc>
              </a:pPr>
              <a:r>
                <a:rPr lang="en-US" sz="1847">
                  <a:solidFill>
                    <a:srgbClr val="FFFFFF"/>
                  </a:solidFill>
                  <a:latin typeface="Helvetica World"/>
                </a:rPr>
                <a:t>$1308</a:t>
              </a:r>
            </a:p>
          </p:txBody>
        </p:sp>
      </p:grpSp>
      <p:grpSp>
        <p:nvGrpSpPr>
          <p:cNvPr id="68" name="Group 68"/>
          <p:cNvGrpSpPr/>
          <p:nvPr/>
        </p:nvGrpSpPr>
        <p:grpSpPr>
          <a:xfrm>
            <a:off x="3019938" y="2193070"/>
            <a:ext cx="2471822" cy="1172602"/>
            <a:chOff x="0" y="0"/>
            <a:chExt cx="3295763" cy="1563470"/>
          </a:xfrm>
        </p:grpSpPr>
        <p:grpSp>
          <p:nvGrpSpPr>
            <p:cNvPr id="69" name="Group 69"/>
            <p:cNvGrpSpPr/>
            <p:nvPr/>
          </p:nvGrpSpPr>
          <p:grpSpPr>
            <a:xfrm>
              <a:off x="0" y="0"/>
              <a:ext cx="3295763" cy="1563470"/>
              <a:chOff x="0" y="0"/>
              <a:chExt cx="3538335" cy="1678543"/>
            </a:xfrm>
          </p:grpSpPr>
          <p:sp>
            <p:nvSpPr>
              <p:cNvPr id="70" name="Freeform 70"/>
              <p:cNvSpPr/>
              <p:nvPr/>
            </p:nvSpPr>
            <p:spPr>
              <a:xfrm>
                <a:off x="0" y="0"/>
                <a:ext cx="3538334" cy="1678543"/>
              </a:xfrm>
              <a:custGeom>
                <a:avLst/>
                <a:gdLst/>
                <a:ahLst/>
                <a:cxnLst/>
                <a:rect l="l" t="t" r="r" b="b"/>
                <a:pathLst>
                  <a:path w="3538334" h="1678543">
                    <a:moveTo>
                      <a:pt x="93962" y="0"/>
                    </a:moveTo>
                    <a:lnTo>
                      <a:pt x="3444372" y="0"/>
                    </a:lnTo>
                    <a:cubicBezTo>
                      <a:pt x="3496266" y="0"/>
                      <a:pt x="3538334" y="42068"/>
                      <a:pt x="3538334" y="93962"/>
                    </a:cubicBezTo>
                    <a:lnTo>
                      <a:pt x="3538334" y="1584581"/>
                    </a:lnTo>
                    <a:cubicBezTo>
                      <a:pt x="3538334" y="1636475"/>
                      <a:pt x="3496266" y="1678543"/>
                      <a:pt x="3444372" y="1678543"/>
                    </a:cubicBezTo>
                    <a:lnTo>
                      <a:pt x="93962" y="1678543"/>
                    </a:lnTo>
                    <a:cubicBezTo>
                      <a:pt x="42068" y="1678543"/>
                      <a:pt x="0" y="1636475"/>
                      <a:pt x="0" y="1584581"/>
                    </a:cubicBezTo>
                    <a:lnTo>
                      <a:pt x="0" y="93962"/>
                    </a:lnTo>
                    <a:cubicBezTo>
                      <a:pt x="0" y="42068"/>
                      <a:pt x="42068" y="0"/>
                      <a:pt x="93962" y="0"/>
                    </a:cubicBezTo>
                    <a:close/>
                  </a:path>
                </a:pathLst>
              </a:custGeom>
              <a:solidFill>
                <a:srgbClr val="D56247"/>
              </a:solidFill>
            </p:spPr>
            <p:txBody>
              <a:bodyPr/>
              <a:lstStyle/>
              <a:p>
                <a:endParaRPr lang="en-US"/>
              </a:p>
            </p:txBody>
          </p:sp>
          <p:sp>
            <p:nvSpPr>
              <p:cNvPr id="71" name="TextBox 71"/>
              <p:cNvSpPr txBox="1"/>
              <p:nvPr/>
            </p:nvSpPr>
            <p:spPr>
              <a:xfrm>
                <a:off x="0" y="-28575"/>
                <a:ext cx="3538335" cy="1707118"/>
              </a:xfrm>
              <a:prstGeom prst="rect">
                <a:avLst/>
              </a:prstGeom>
            </p:spPr>
            <p:txBody>
              <a:bodyPr lIns="15772" tIns="15772" rIns="15772" bIns="15772" rtlCol="0" anchor="ctr"/>
              <a:lstStyle/>
              <a:p>
                <a:pPr algn="ctr">
                  <a:lnSpc>
                    <a:spcPts val="1960"/>
                  </a:lnSpc>
                </a:pPr>
                <a:endParaRPr/>
              </a:p>
            </p:txBody>
          </p:sp>
        </p:grpSp>
        <p:sp>
          <p:nvSpPr>
            <p:cNvPr id="72" name="TextBox 72"/>
            <p:cNvSpPr txBox="1"/>
            <p:nvPr/>
          </p:nvSpPr>
          <p:spPr>
            <a:xfrm>
              <a:off x="692763" y="266464"/>
              <a:ext cx="1821020" cy="503082"/>
            </a:xfrm>
            <a:prstGeom prst="rect">
              <a:avLst/>
            </a:prstGeom>
          </p:spPr>
          <p:txBody>
            <a:bodyPr lIns="0" tIns="0" rIns="0" bIns="0" rtlCol="0" anchor="t">
              <a:spAutoFit/>
            </a:bodyPr>
            <a:lstStyle/>
            <a:p>
              <a:pPr algn="ctr">
                <a:lnSpc>
                  <a:spcPts val="2933"/>
                </a:lnSpc>
              </a:pPr>
              <a:r>
                <a:rPr lang="en-US" sz="2095">
                  <a:solidFill>
                    <a:srgbClr val="FFFFFF"/>
                  </a:solidFill>
                  <a:latin typeface="Helvetica World Bold"/>
                </a:rPr>
                <a:t>Invested</a:t>
              </a:r>
            </a:p>
          </p:txBody>
        </p:sp>
        <p:sp>
          <p:nvSpPr>
            <p:cNvPr id="73" name="TextBox 73"/>
            <p:cNvSpPr txBox="1"/>
            <p:nvPr/>
          </p:nvSpPr>
          <p:spPr>
            <a:xfrm>
              <a:off x="692763" y="853325"/>
              <a:ext cx="1910236" cy="407319"/>
            </a:xfrm>
            <a:prstGeom prst="rect">
              <a:avLst/>
            </a:prstGeom>
          </p:spPr>
          <p:txBody>
            <a:bodyPr lIns="0" tIns="0" rIns="0" bIns="0" rtlCol="0" anchor="t">
              <a:spAutoFit/>
            </a:bodyPr>
            <a:lstStyle/>
            <a:p>
              <a:pPr algn="ctr">
                <a:lnSpc>
                  <a:spcPts val="2587"/>
                </a:lnSpc>
              </a:pPr>
              <a:r>
                <a:rPr lang="en-US" sz="1847">
                  <a:solidFill>
                    <a:srgbClr val="FFFFFF"/>
                  </a:solidFill>
                  <a:latin typeface="Helvetica World"/>
                </a:rPr>
                <a:t>$1500</a:t>
              </a:r>
            </a:p>
          </p:txBody>
        </p:sp>
      </p:grpSp>
      <p:grpSp>
        <p:nvGrpSpPr>
          <p:cNvPr id="74" name="Group 74"/>
          <p:cNvGrpSpPr/>
          <p:nvPr/>
        </p:nvGrpSpPr>
        <p:grpSpPr>
          <a:xfrm>
            <a:off x="596363" y="3801272"/>
            <a:ext cx="4581591" cy="1567573"/>
            <a:chOff x="0" y="0"/>
            <a:chExt cx="6108788" cy="2090097"/>
          </a:xfrm>
        </p:grpSpPr>
        <p:grpSp>
          <p:nvGrpSpPr>
            <p:cNvPr id="75" name="Group 75"/>
            <p:cNvGrpSpPr/>
            <p:nvPr/>
          </p:nvGrpSpPr>
          <p:grpSpPr>
            <a:xfrm>
              <a:off x="0" y="0"/>
              <a:ext cx="6108788" cy="2090097"/>
              <a:chOff x="0" y="0"/>
              <a:chExt cx="6558401" cy="2243930"/>
            </a:xfrm>
          </p:grpSpPr>
          <p:sp>
            <p:nvSpPr>
              <p:cNvPr id="76" name="Freeform 76"/>
              <p:cNvSpPr/>
              <p:nvPr/>
            </p:nvSpPr>
            <p:spPr>
              <a:xfrm>
                <a:off x="0" y="0"/>
                <a:ext cx="6558401" cy="2243930"/>
              </a:xfrm>
              <a:custGeom>
                <a:avLst/>
                <a:gdLst/>
                <a:ahLst/>
                <a:cxnLst/>
                <a:rect l="l" t="t" r="r" b="b"/>
                <a:pathLst>
                  <a:path w="6558401" h="2243930">
                    <a:moveTo>
                      <a:pt x="50694" y="0"/>
                    </a:moveTo>
                    <a:lnTo>
                      <a:pt x="6507707" y="0"/>
                    </a:lnTo>
                    <a:cubicBezTo>
                      <a:pt x="6535705" y="0"/>
                      <a:pt x="6558401" y="22696"/>
                      <a:pt x="6558401" y="50694"/>
                    </a:cubicBezTo>
                    <a:lnTo>
                      <a:pt x="6558401" y="2193236"/>
                    </a:lnTo>
                    <a:cubicBezTo>
                      <a:pt x="6558401" y="2221234"/>
                      <a:pt x="6535705" y="2243930"/>
                      <a:pt x="6507707" y="2243930"/>
                    </a:cubicBezTo>
                    <a:lnTo>
                      <a:pt x="50694" y="2243930"/>
                    </a:lnTo>
                    <a:cubicBezTo>
                      <a:pt x="22696" y="2243930"/>
                      <a:pt x="0" y="2221234"/>
                      <a:pt x="0" y="2193236"/>
                    </a:cubicBezTo>
                    <a:lnTo>
                      <a:pt x="0" y="50694"/>
                    </a:lnTo>
                    <a:cubicBezTo>
                      <a:pt x="0" y="22696"/>
                      <a:pt x="22696" y="0"/>
                      <a:pt x="50694" y="0"/>
                    </a:cubicBezTo>
                    <a:close/>
                  </a:path>
                </a:pathLst>
              </a:custGeom>
              <a:solidFill>
                <a:srgbClr val="004022"/>
              </a:solidFill>
            </p:spPr>
            <p:txBody>
              <a:bodyPr/>
              <a:lstStyle/>
              <a:p>
                <a:endParaRPr lang="en-US"/>
              </a:p>
            </p:txBody>
          </p:sp>
          <p:sp>
            <p:nvSpPr>
              <p:cNvPr id="77" name="TextBox 77"/>
              <p:cNvSpPr txBox="1"/>
              <p:nvPr/>
            </p:nvSpPr>
            <p:spPr>
              <a:xfrm>
                <a:off x="0" y="-28575"/>
                <a:ext cx="6558401" cy="2272505"/>
              </a:xfrm>
              <a:prstGeom prst="rect">
                <a:avLst/>
              </a:prstGeom>
            </p:spPr>
            <p:txBody>
              <a:bodyPr lIns="15772" tIns="15772" rIns="15772" bIns="15772" rtlCol="0" anchor="ctr"/>
              <a:lstStyle/>
              <a:p>
                <a:pPr algn="ctr">
                  <a:lnSpc>
                    <a:spcPts val="1960"/>
                  </a:lnSpc>
                </a:pPr>
                <a:endParaRPr/>
              </a:p>
            </p:txBody>
          </p:sp>
        </p:grpSp>
        <p:sp>
          <p:nvSpPr>
            <p:cNvPr id="78" name="TextBox 78"/>
            <p:cNvSpPr txBox="1"/>
            <p:nvPr/>
          </p:nvSpPr>
          <p:spPr>
            <a:xfrm>
              <a:off x="1284056" y="266464"/>
              <a:ext cx="3375311" cy="503082"/>
            </a:xfrm>
            <a:prstGeom prst="rect">
              <a:avLst/>
            </a:prstGeom>
          </p:spPr>
          <p:txBody>
            <a:bodyPr lIns="0" tIns="0" rIns="0" bIns="0" rtlCol="0" anchor="t">
              <a:spAutoFit/>
            </a:bodyPr>
            <a:lstStyle/>
            <a:p>
              <a:pPr algn="ctr">
                <a:lnSpc>
                  <a:spcPts val="2933"/>
                </a:lnSpc>
              </a:pPr>
              <a:r>
                <a:rPr lang="en-US" sz="2095">
                  <a:solidFill>
                    <a:srgbClr val="FFFFFF"/>
                  </a:solidFill>
                  <a:latin typeface="Helvetica World Bold"/>
                </a:rPr>
                <a:t>Market Sentiment</a:t>
              </a:r>
            </a:p>
          </p:txBody>
        </p:sp>
        <p:sp>
          <p:nvSpPr>
            <p:cNvPr id="79" name="TextBox 79"/>
            <p:cNvSpPr txBox="1"/>
            <p:nvPr/>
          </p:nvSpPr>
          <p:spPr>
            <a:xfrm>
              <a:off x="825314" y="1047749"/>
              <a:ext cx="4238799" cy="451346"/>
            </a:xfrm>
            <a:prstGeom prst="rect">
              <a:avLst/>
            </a:prstGeom>
          </p:spPr>
          <p:txBody>
            <a:bodyPr lIns="0" tIns="0" rIns="0" bIns="0" rtlCol="0" anchor="t">
              <a:spAutoFit/>
            </a:bodyPr>
            <a:lstStyle/>
            <a:p>
              <a:pPr algn="ctr">
                <a:lnSpc>
                  <a:spcPts val="2867"/>
                </a:lnSpc>
              </a:pPr>
              <a:r>
                <a:rPr lang="en-US" sz="2047">
                  <a:solidFill>
                    <a:srgbClr val="FFFFFF"/>
                  </a:solidFill>
                  <a:latin typeface="Helvetica World"/>
                </a:rPr>
                <a:t>Bullish / Neutral / Bearish</a:t>
              </a:r>
            </a:p>
          </p:txBody>
        </p:sp>
      </p:grpSp>
      <p:sp>
        <p:nvSpPr>
          <p:cNvPr id="80" name="Freeform 80"/>
          <p:cNvSpPr/>
          <p:nvPr/>
        </p:nvSpPr>
        <p:spPr>
          <a:xfrm>
            <a:off x="6582644" y="6683077"/>
            <a:ext cx="5255740" cy="1412560"/>
          </a:xfrm>
          <a:custGeom>
            <a:avLst/>
            <a:gdLst/>
            <a:ahLst/>
            <a:cxnLst/>
            <a:rect l="l" t="t" r="r" b="b"/>
            <a:pathLst>
              <a:path w="5255740" h="1412560">
                <a:moveTo>
                  <a:pt x="0" y="0"/>
                </a:moveTo>
                <a:lnTo>
                  <a:pt x="5255740" y="0"/>
                </a:lnTo>
                <a:lnTo>
                  <a:pt x="5255740" y="1412559"/>
                </a:lnTo>
                <a:lnTo>
                  <a:pt x="0" y="1412559"/>
                </a:lnTo>
                <a:lnTo>
                  <a:pt x="0" y="0"/>
                </a:lnTo>
                <a:close/>
              </a:path>
            </a:pathLst>
          </a:custGeom>
          <a:blipFill>
            <a:blip r:embed="rId23"/>
            <a:stretch>
              <a:fillRect/>
            </a:stretch>
          </a:blipFill>
        </p:spPr>
        <p:txBody>
          <a:bodyPr/>
          <a:lstStyle/>
          <a:p>
            <a:endParaRPr lang="en-US"/>
          </a:p>
        </p:txBody>
      </p:sp>
      <p:sp>
        <p:nvSpPr>
          <p:cNvPr id="81" name="Freeform 81"/>
          <p:cNvSpPr/>
          <p:nvPr/>
        </p:nvSpPr>
        <p:spPr>
          <a:xfrm>
            <a:off x="6792643" y="8050657"/>
            <a:ext cx="5198749" cy="2075076"/>
          </a:xfrm>
          <a:custGeom>
            <a:avLst/>
            <a:gdLst/>
            <a:ahLst/>
            <a:cxnLst/>
            <a:rect l="l" t="t" r="r" b="b"/>
            <a:pathLst>
              <a:path w="5198749" h="2075076">
                <a:moveTo>
                  <a:pt x="0" y="0"/>
                </a:moveTo>
                <a:lnTo>
                  <a:pt x="5198749" y="0"/>
                </a:lnTo>
                <a:lnTo>
                  <a:pt x="5198749" y="2075076"/>
                </a:lnTo>
                <a:lnTo>
                  <a:pt x="0" y="2075076"/>
                </a:lnTo>
                <a:lnTo>
                  <a:pt x="0" y="0"/>
                </a:lnTo>
                <a:close/>
              </a:path>
            </a:pathLst>
          </a:custGeom>
          <a:blipFill>
            <a:blip r:embed="rId24"/>
            <a:stretch>
              <a:fillRect t="-14292" b="-14292"/>
            </a:stretch>
          </a:blipFill>
        </p:spPr>
        <p:txBody>
          <a:bodyPr/>
          <a:lstStyle/>
          <a:p>
            <a:endParaRPr lang="en-US"/>
          </a:p>
        </p:txBody>
      </p:sp>
      <p:sp>
        <p:nvSpPr>
          <p:cNvPr id="82" name="TextBox 82"/>
          <p:cNvSpPr txBox="1"/>
          <p:nvPr/>
        </p:nvSpPr>
        <p:spPr>
          <a:xfrm>
            <a:off x="12932242" y="834624"/>
            <a:ext cx="1881333" cy="455640"/>
          </a:xfrm>
          <a:prstGeom prst="rect">
            <a:avLst/>
          </a:prstGeom>
        </p:spPr>
        <p:txBody>
          <a:bodyPr lIns="0" tIns="0" rIns="0" bIns="0" rtlCol="0" anchor="t">
            <a:spAutoFit/>
          </a:bodyPr>
          <a:lstStyle/>
          <a:p>
            <a:pPr algn="ctr">
              <a:lnSpc>
                <a:spcPts val="3760"/>
              </a:lnSpc>
            </a:pPr>
            <a:r>
              <a:rPr lang="en-US" sz="2686">
                <a:solidFill>
                  <a:srgbClr val="FFFFFF"/>
                </a:solidFill>
                <a:latin typeface="Trocchi"/>
              </a:rPr>
              <a:t>Dashboard</a:t>
            </a:r>
          </a:p>
        </p:txBody>
      </p:sp>
      <p:sp>
        <p:nvSpPr>
          <p:cNvPr id="83" name="TextBox 83"/>
          <p:cNvSpPr txBox="1"/>
          <p:nvPr/>
        </p:nvSpPr>
        <p:spPr>
          <a:xfrm>
            <a:off x="12891938" y="1677913"/>
            <a:ext cx="1311171" cy="412085"/>
          </a:xfrm>
          <a:prstGeom prst="rect">
            <a:avLst/>
          </a:prstGeom>
        </p:spPr>
        <p:txBody>
          <a:bodyPr lIns="0" tIns="0" rIns="0" bIns="0" rtlCol="0" anchor="t">
            <a:spAutoFit/>
          </a:bodyPr>
          <a:lstStyle/>
          <a:p>
            <a:pPr algn="ctr">
              <a:lnSpc>
                <a:spcPts val="3011"/>
              </a:lnSpc>
              <a:spcBef>
                <a:spcPct val="0"/>
              </a:spcBef>
            </a:pPr>
            <a:r>
              <a:rPr lang="en-US" sz="2151" spc="21">
                <a:solidFill>
                  <a:srgbClr val="FFFFFF"/>
                </a:solidFill>
                <a:latin typeface="Codec Pro"/>
              </a:rPr>
              <a:t>Earnings</a:t>
            </a:r>
          </a:p>
        </p:txBody>
      </p:sp>
      <p:sp>
        <p:nvSpPr>
          <p:cNvPr id="84" name="TextBox 84"/>
          <p:cNvSpPr txBox="1"/>
          <p:nvPr/>
        </p:nvSpPr>
        <p:spPr>
          <a:xfrm>
            <a:off x="13011442" y="4264221"/>
            <a:ext cx="332811" cy="224818"/>
          </a:xfrm>
          <a:prstGeom prst="rect">
            <a:avLst/>
          </a:prstGeom>
        </p:spPr>
        <p:txBody>
          <a:bodyPr lIns="0" tIns="0" rIns="0" bIns="0" rtlCol="0" anchor="t">
            <a:spAutoFit/>
          </a:bodyPr>
          <a:lstStyle/>
          <a:p>
            <a:pPr algn="ctr">
              <a:lnSpc>
                <a:spcPts val="1783"/>
              </a:lnSpc>
            </a:pPr>
            <a:r>
              <a:rPr lang="en-US" sz="1273">
                <a:solidFill>
                  <a:srgbClr val="C1E46B"/>
                </a:solidFill>
                <a:latin typeface="Arimo"/>
              </a:rPr>
              <a:t>Sun</a:t>
            </a:r>
          </a:p>
        </p:txBody>
      </p:sp>
      <p:sp>
        <p:nvSpPr>
          <p:cNvPr id="85" name="TextBox 85"/>
          <p:cNvSpPr txBox="1"/>
          <p:nvPr/>
        </p:nvSpPr>
        <p:spPr>
          <a:xfrm>
            <a:off x="15025479" y="4264221"/>
            <a:ext cx="337483" cy="224818"/>
          </a:xfrm>
          <a:prstGeom prst="rect">
            <a:avLst/>
          </a:prstGeom>
        </p:spPr>
        <p:txBody>
          <a:bodyPr lIns="0" tIns="0" rIns="0" bIns="0" rtlCol="0" anchor="t">
            <a:spAutoFit/>
          </a:bodyPr>
          <a:lstStyle/>
          <a:p>
            <a:pPr algn="ctr">
              <a:lnSpc>
                <a:spcPts val="1783"/>
              </a:lnSpc>
            </a:pPr>
            <a:r>
              <a:rPr lang="en-US" sz="1273">
                <a:solidFill>
                  <a:srgbClr val="C1E46B"/>
                </a:solidFill>
                <a:latin typeface="Arimo"/>
              </a:rPr>
              <a:t>Wed</a:t>
            </a:r>
          </a:p>
        </p:txBody>
      </p:sp>
      <p:sp>
        <p:nvSpPr>
          <p:cNvPr id="86" name="TextBox 86"/>
          <p:cNvSpPr txBox="1"/>
          <p:nvPr/>
        </p:nvSpPr>
        <p:spPr>
          <a:xfrm>
            <a:off x="13730125" y="4264221"/>
            <a:ext cx="348745" cy="224818"/>
          </a:xfrm>
          <a:prstGeom prst="rect">
            <a:avLst/>
          </a:prstGeom>
        </p:spPr>
        <p:txBody>
          <a:bodyPr lIns="0" tIns="0" rIns="0" bIns="0" rtlCol="0" anchor="t">
            <a:spAutoFit/>
          </a:bodyPr>
          <a:lstStyle/>
          <a:p>
            <a:pPr algn="ctr">
              <a:lnSpc>
                <a:spcPts val="1783"/>
              </a:lnSpc>
            </a:pPr>
            <a:r>
              <a:rPr lang="en-US" sz="1273">
                <a:solidFill>
                  <a:srgbClr val="C1E46B"/>
                </a:solidFill>
                <a:latin typeface="Arimo"/>
              </a:rPr>
              <a:t>Mon</a:t>
            </a:r>
          </a:p>
        </p:txBody>
      </p:sp>
      <p:sp>
        <p:nvSpPr>
          <p:cNvPr id="87" name="TextBox 87"/>
          <p:cNvSpPr txBox="1"/>
          <p:nvPr/>
        </p:nvSpPr>
        <p:spPr>
          <a:xfrm>
            <a:off x="14396444" y="4264221"/>
            <a:ext cx="307068" cy="224818"/>
          </a:xfrm>
          <a:prstGeom prst="rect">
            <a:avLst/>
          </a:prstGeom>
        </p:spPr>
        <p:txBody>
          <a:bodyPr lIns="0" tIns="0" rIns="0" bIns="0" rtlCol="0" anchor="t">
            <a:spAutoFit/>
          </a:bodyPr>
          <a:lstStyle/>
          <a:p>
            <a:pPr algn="ctr">
              <a:lnSpc>
                <a:spcPts val="1783"/>
              </a:lnSpc>
            </a:pPr>
            <a:r>
              <a:rPr lang="en-US" sz="1273">
                <a:solidFill>
                  <a:srgbClr val="C1E46B"/>
                </a:solidFill>
                <a:latin typeface="Arimo"/>
              </a:rPr>
              <a:t>Tue</a:t>
            </a:r>
          </a:p>
        </p:txBody>
      </p:sp>
      <p:sp>
        <p:nvSpPr>
          <p:cNvPr id="88" name="TextBox 88"/>
          <p:cNvSpPr txBox="1"/>
          <p:nvPr/>
        </p:nvSpPr>
        <p:spPr>
          <a:xfrm>
            <a:off x="15688564" y="4264221"/>
            <a:ext cx="280981" cy="224818"/>
          </a:xfrm>
          <a:prstGeom prst="rect">
            <a:avLst/>
          </a:prstGeom>
        </p:spPr>
        <p:txBody>
          <a:bodyPr lIns="0" tIns="0" rIns="0" bIns="0" rtlCol="0" anchor="t">
            <a:spAutoFit/>
          </a:bodyPr>
          <a:lstStyle/>
          <a:p>
            <a:pPr algn="ctr">
              <a:lnSpc>
                <a:spcPts val="1783"/>
              </a:lnSpc>
            </a:pPr>
            <a:r>
              <a:rPr lang="en-US" sz="1273">
                <a:solidFill>
                  <a:srgbClr val="C1E46B"/>
                </a:solidFill>
                <a:latin typeface="Arimo"/>
              </a:rPr>
              <a:t>Thu</a:t>
            </a:r>
          </a:p>
        </p:txBody>
      </p:sp>
      <p:sp>
        <p:nvSpPr>
          <p:cNvPr id="89" name="TextBox 89"/>
          <p:cNvSpPr txBox="1"/>
          <p:nvPr/>
        </p:nvSpPr>
        <p:spPr>
          <a:xfrm>
            <a:off x="16366389" y="4264221"/>
            <a:ext cx="306539" cy="224818"/>
          </a:xfrm>
          <a:prstGeom prst="rect">
            <a:avLst/>
          </a:prstGeom>
        </p:spPr>
        <p:txBody>
          <a:bodyPr lIns="0" tIns="0" rIns="0" bIns="0" rtlCol="0" anchor="t">
            <a:spAutoFit/>
          </a:bodyPr>
          <a:lstStyle/>
          <a:p>
            <a:pPr algn="ctr">
              <a:lnSpc>
                <a:spcPts val="1783"/>
              </a:lnSpc>
            </a:pPr>
            <a:r>
              <a:rPr lang="en-US" sz="1273">
                <a:solidFill>
                  <a:srgbClr val="C1E46B"/>
                </a:solidFill>
                <a:latin typeface="Arimo"/>
              </a:rPr>
              <a:t>Fri</a:t>
            </a:r>
          </a:p>
        </p:txBody>
      </p:sp>
      <p:sp>
        <p:nvSpPr>
          <p:cNvPr id="90" name="TextBox 90"/>
          <p:cNvSpPr txBox="1"/>
          <p:nvPr/>
        </p:nvSpPr>
        <p:spPr>
          <a:xfrm>
            <a:off x="16945725" y="4264221"/>
            <a:ext cx="313575" cy="224818"/>
          </a:xfrm>
          <a:prstGeom prst="rect">
            <a:avLst/>
          </a:prstGeom>
        </p:spPr>
        <p:txBody>
          <a:bodyPr lIns="0" tIns="0" rIns="0" bIns="0" rtlCol="0" anchor="t">
            <a:spAutoFit/>
          </a:bodyPr>
          <a:lstStyle/>
          <a:p>
            <a:pPr algn="ctr">
              <a:lnSpc>
                <a:spcPts val="1783"/>
              </a:lnSpc>
            </a:pPr>
            <a:r>
              <a:rPr lang="en-US" sz="1273">
                <a:solidFill>
                  <a:srgbClr val="C1E46B"/>
                </a:solidFill>
                <a:latin typeface="Arimo"/>
              </a:rPr>
              <a:t>Sat</a:t>
            </a:r>
          </a:p>
        </p:txBody>
      </p:sp>
      <p:sp>
        <p:nvSpPr>
          <p:cNvPr id="91" name="TextBox 91"/>
          <p:cNvSpPr txBox="1"/>
          <p:nvPr/>
        </p:nvSpPr>
        <p:spPr>
          <a:xfrm>
            <a:off x="13547524" y="2770324"/>
            <a:ext cx="497381" cy="218035"/>
          </a:xfrm>
          <a:prstGeom prst="rect">
            <a:avLst/>
          </a:prstGeom>
        </p:spPr>
        <p:txBody>
          <a:bodyPr lIns="0" tIns="0" rIns="0" bIns="0" rtlCol="0" anchor="t">
            <a:spAutoFit/>
          </a:bodyPr>
          <a:lstStyle/>
          <a:p>
            <a:pPr algn="ctr">
              <a:lnSpc>
                <a:spcPts val="1702"/>
              </a:lnSpc>
            </a:pPr>
            <a:r>
              <a:rPr lang="en-US" sz="1215">
                <a:solidFill>
                  <a:srgbClr val="FFFFFF"/>
                </a:solidFill>
                <a:latin typeface="Helvetica World Bold"/>
              </a:rPr>
              <a:t>$1260</a:t>
            </a:r>
          </a:p>
        </p:txBody>
      </p:sp>
      <p:sp>
        <p:nvSpPr>
          <p:cNvPr id="92" name="TextBox 92"/>
          <p:cNvSpPr txBox="1"/>
          <p:nvPr/>
        </p:nvSpPr>
        <p:spPr>
          <a:xfrm>
            <a:off x="14442169" y="3147637"/>
            <a:ext cx="366650" cy="218035"/>
          </a:xfrm>
          <a:prstGeom prst="rect">
            <a:avLst/>
          </a:prstGeom>
        </p:spPr>
        <p:txBody>
          <a:bodyPr lIns="0" tIns="0" rIns="0" bIns="0" rtlCol="0" anchor="t">
            <a:spAutoFit/>
          </a:bodyPr>
          <a:lstStyle/>
          <a:p>
            <a:pPr algn="ctr">
              <a:lnSpc>
                <a:spcPts val="1702"/>
              </a:lnSpc>
            </a:pPr>
            <a:r>
              <a:rPr lang="en-US" sz="1215">
                <a:solidFill>
                  <a:srgbClr val="FFFFFF"/>
                </a:solidFill>
                <a:latin typeface="Helvetica World Bold"/>
              </a:rPr>
              <a:t>$600</a:t>
            </a:r>
          </a:p>
        </p:txBody>
      </p:sp>
      <p:sp>
        <p:nvSpPr>
          <p:cNvPr id="93" name="TextBox 93"/>
          <p:cNvSpPr txBox="1"/>
          <p:nvPr/>
        </p:nvSpPr>
        <p:spPr>
          <a:xfrm>
            <a:off x="12850396" y="3766139"/>
            <a:ext cx="235445" cy="218035"/>
          </a:xfrm>
          <a:prstGeom prst="rect">
            <a:avLst/>
          </a:prstGeom>
        </p:spPr>
        <p:txBody>
          <a:bodyPr lIns="0" tIns="0" rIns="0" bIns="0" rtlCol="0" anchor="t">
            <a:spAutoFit/>
          </a:bodyPr>
          <a:lstStyle/>
          <a:p>
            <a:pPr algn="ctr">
              <a:lnSpc>
                <a:spcPts val="1702"/>
              </a:lnSpc>
            </a:pPr>
            <a:r>
              <a:rPr lang="en-US" sz="1215">
                <a:solidFill>
                  <a:srgbClr val="FFFFFF"/>
                </a:solidFill>
                <a:latin typeface="Helvetica World Bold"/>
              </a:rPr>
              <a:t>$0</a:t>
            </a:r>
          </a:p>
        </p:txBody>
      </p:sp>
      <p:sp>
        <p:nvSpPr>
          <p:cNvPr id="94" name="TextBox 94"/>
          <p:cNvSpPr txBox="1"/>
          <p:nvPr/>
        </p:nvSpPr>
        <p:spPr>
          <a:xfrm>
            <a:off x="15264246" y="2339550"/>
            <a:ext cx="498396" cy="218035"/>
          </a:xfrm>
          <a:prstGeom prst="rect">
            <a:avLst/>
          </a:prstGeom>
        </p:spPr>
        <p:txBody>
          <a:bodyPr lIns="0" tIns="0" rIns="0" bIns="0" rtlCol="0" anchor="t">
            <a:spAutoFit/>
          </a:bodyPr>
          <a:lstStyle/>
          <a:p>
            <a:pPr algn="ctr">
              <a:lnSpc>
                <a:spcPts val="1702"/>
              </a:lnSpc>
            </a:pPr>
            <a:r>
              <a:rPr lang="en-US" sz="1215">
                <a:solidFill>
                  <a:srgbClr val="FFFFFF"/>
                </a:solidFill>
                <a:latin typeface="Helvetica World Bold"/>
              </a:rPr>
              <a:t>$1500</a:t>
            </a:r>
          </a:p>
        </p:txBody>
      </p:sp>
      <p:sp>
        <p:nvSpPr>
          <p:cNvPr id="95" name="TextBox 95"/>
          <p:cNvSpPr txBox="1"/>
          <p:nvPr/>
        </p:nvSpPr>
        <p:spPr>
          <a:xfrm>
            <a:off x="16179549" y="2294213"/>
            <a:ext cx="460030" cy="218035"/>
          </a:xfrm>
          <a:prstGeom prst="rect">
            <a:avLst/>
          </a:prstGeom>
        </p:spPr>
        <p:txBody>
          <a:bodyPr lIns="0" tIns="0" rIns="0" bIns="0" rtlCol="0" anchor="t">
            <a:spAutoFit/>
          </a:bodyPr>
          <a:lstStyle/>
          <a:p>
            <a:pPr algn="ctr">
              <a:lnSpc>
                <a:spcPts val="1702"/>
              </a:lnSpc>
            </a:pPr>
            <a:r>
              <a:rPr lang="en-US" sz="1215">
                <a:solidFill>
                  <a:srgbClr val="FFFFFF"/>
                </a:solidFill>
                <a:latin typeface="Helvetica World Bold"/>
              </a:rPr>
              <a:t>$1800</a:t>
            </a:r>
          </a:p>
        </p:txBody>
      </p:sp>
      <p:sp>
        <p:nvSpPr>
          <p:cNvPr id="96" name="TextBox 96"/>
          <p:cNvSpPr txBox="1"/>
          <p:nvPr/>
        </p:nvSpPr>
        <p:spPr>
          <a:xfrm>
            <a:off x="17120868" y="3825618"/>
            <a:ext cx="312063" cy="218035"/>
          </a:xfrm>
          <a:prstGeom prst="rect">
            <a:avLst/>
          </a:prstGeom>
        </p:spPr>
        <p:txBody>
          <a:bodyPr lIns="0" tIns="0" rIns="0" bIns="0" rtlCol="0" anchor="t">
            <a:spAutoFit/>
          </a:bodyPr>
          <a:lstStyle/>
          <a:p>
            <a:pPr algn="ctr">
              <a:lnSpc>
                <a:spcPts val="1702"/>
              </a:lnSpc>
            </a:pPr>
            <a:r>
              <a:rPr lang="en-US" sz="1215">
                <a:solidFill>
                  <a:srgbClr val="FFFFFF"/>
                </a:solidFill>
                <a:latin typeface="Helvetica World Bold"/>
              </a:rPr>
              <a:t>$0</a:t>
            </a:r>
          </a:p>
        </p:txBody>
      </p:sp>
      <p:sp>
        <p:nvSpPr>
          <p:cNvPr id="97" name="TextBox 97"/>
          <p:cNvSpPr txBox="1"/>
          <p:nvPr/>
        </p:nvSpPr>
        <p:spPr>
          <a:xfrm>
            <a:off x="12844188" y="314503"/>
            <a:ext cx="569317" cy="263460"/>
          </a:xfrm>
          <a:prstGeom prst="rect">
            <a:avLst/>
          </a:prstGeom>
        </p:spPr>
        <p:txBody>
          <a:bodyPr lIns="0" tIns="0" rIns="0" bIns="0" rtlCol="0" anchor="t">
            <a:spAutoFit/>
          </a:bodyPr>
          <a:lstStyle/>
          <a:p>
            <a:pPr algn="ctr">
              <a:lnSpc>
                <a:spcPts val="1974"/>
              </a:lnSpc>
            </a:pPr>
            <a:r>
              <a:rPr lang="en-US" sz="1410">
                <a:solidFill>
                  <a:srgbClr val="FFFFFF"/>
                </a:solidFill>
                <a:latin typeface="Helvetica World Bold"/>
              </a:rPr>
              <a:t>9:41</a:t>
            </a:r>
          </a:p>
        </p:txBody>
      </p:sp>
      <p:sp>
        <p:nvSpPr>
          <p:cNvPr id="98" name="TextBox 98"/>
          <p:cNvSpPr txBox="1"/>
          <p:nvPr/>
        </p:nvSpPr>
        <p:spPr>
          <a:xfrm>
            <a:off x="15051327" y="5330745"/>
            <a:ext cx="425837" cy="217615"/>
          </a:xfrm>
          <a:prstGeom prst="rect">
            <a:avLst/>
          </a:prstGeom>
        </p:spPr>
        <p:txBody>
          <a:bodyPr lIns="0" tIns="0" rIns="0" bIns="0" rtlCol="0" anchor="t">
            <a:spAutoFit/>
          </a:bodyPr>
          <a:lstStyle/>
          <a:p>
            <a:pPr marL="0" lvl="0" indent="0" algn="ctr">
              <a:lnSpc>
                <a:spcPts val="1655"/>
              </a:lnSpc>
              <a:spcBef>
                <a:spcPct val="0"/>
              </a:spcBef>
            </a:pPr>
            <a:r>
              <a:rPr lang="en-US" sz="1182">
                <a:solidFill>
                  <a:srgbClr val="CECECE"/>
                </a:solidFill>
                <a:latin typeface="Arimo Bold"/>
              </a:rPr>
              <a:t>9 %</a:t>
            </a:r>
          </a:p>
        </p:txBody>
      </p:sp>
      <p:sp>
        <p:nvSpPr>
          <p:cNvPr id="99" name="TextBox 99"/>
          <p:cNvSpPr txBox="1"/>
          <p:nvPr/>
        </p:nvSpPr>
        <p:spPr>
          <a:xfrm>
            <a:off x="15069293" y="5561697"/>
            <a:ext cx="389905" cy="221485"/>
          </a:xfrm>
          <a:prstGeom prst="rect">
            <a:avLst/>
          </a:prstGeom>
        </p:spPr>
        <p:txBody>
          <a:bodyPr lIns="0" tIns="0" rIns="0" bIns="0" rtlCol="0" anchor="t">
            <a:spAutoFit/>
          </a:bodyPr>
          <a:lstStyle/>
          <a:p>
            <a:pPr marL="0" lvl="0" indent="0" algn="ctr">
              <a:lnSpc>
                <a:spcPts val="1707"/>
              </a:lnSpc>
              <a:spcBef>
                <a:spcPct val="0"/>
              </a:spcBef>
            </a:pPr>
            <a:r>
              <a:rPr lang="en-US" sz="1219">
                <a:solidFill>
                  <a:srgbClr val="CECECE"/>
                </a:solidFill>
                <a:latin typeface="Arimo"/>
              </a:rPr>
              <a:t>ETF</a:t>
            </a:r>
          </a:p>
        </p:txBody>
      </p:sp>
      <p:sp>
        <p:nvSpPr>
          <p:cNvPr id="100" name="TextBox 100"/>
          <p:cNvSpPr txBox="1"/>
          <p:nvPr/>
        </p:nvSpPr>
        <p:spPr>
          <a:xfrm>
            <a:off x="16409564" y="5951563"/>
            <a:ext cx="275953" cy="217066"/>
          </a:xfrm>
          <a:prstGeom prst="rect">
            <a:avLst/>
          </a:prstGeom>
        </p:spPr>
        <p:txBody>
          <a:bodyPr lIns="0" tIns="0" rIns="0" bIns="0" rtlCol="0" anchor="t">
            <a:spAutoFit/>
          </a:bodyPr>
          <a:lstStyle/>
          <a:p>
            <a:pPr marL="0" lvl="0" indent="0" algn="ctr">
              <a:lnSpc>
                <a:spcPts val="1685"/>
              </a:lnSpc>
              <a:spcBef>
                <a:spcPct val="0"/>
              </a:spcBef>
            </a:pPr>
            <a:r>
              <a:rPr lang="en-US" sz="1204">
                <a:solidFill>
                  <a:srgbClr val="CECECE"/>
                </a:solidFill>
                <a:latin typeface="Arimo Bold"/>
              </a:rPr>
              <a:t>0 %</a:t>
            </a:r>
          </a:p>
        </p:txBody>
      </p:sp>
      <p:sp>
        <p:nvSpPr>
          <p:cNvPr id="101" name="TextBox 101"/>
          <p:cNvSpPr txBox="1"/>
          <p:nvPr/>
        </p:nvSpPr>
        <p:spPr>
          <a:xfrm>
            <a:off x="16288224" y="6186991"/>
            <a:ext cx="528184" cy="209006"/>
          </a:xfrm>
          <a:prstGeom prst="rect">
            <a:avLst/>
          </a:prstGeom>
        </p:spPr>
        <p:txBody>
          <a:bodyPr lIns="0" tIns="0" rIns="0" bIns="0" rtlCol="0" anchor="t">
            <a:spAutoFit/>
          </a:bodyPr>
          <a:lstStyle/>
          <a:p>
            <a:pPr marL="0" lvl="0" indent="0" algn="ctr">
              <a:lnSpc>
                <a:spcPts val="1604"/>
              </a:lnSpc>
              <a:spcBef>
                <a:spcPct val="0"/>
              </a:spcBef>
            </a:pPr>
            <a:r>
              <a:rPr lang="en-US" sz="1146">
                <a:solidFill>
                  <a:srgbClr val="CECECE"/>
                </a:solidFill>
                <a:latin typeface="Arimo"/>
              </a:rPr>
              <a:t>Options</a:t>
            </a:r>
          </a:p>
        </p:txBody>
      </p:sp>
      <p:sp>
        <p:nvSpPr>
          <p:cNvPr id="102" name="TextBox 102"/>
          <p:cNvSpPr txBox="1"/>
          <p:nvPr/>
        </p:nvSpPr>
        <p:spPr>
          <a:xfrm>
            <a:off x="15164667" y="6547460"/>
            <a:ext cx="312497" cy="217066"/>
          </a:xfrm>
          <a:prstGeom prst="rect">
            <a:avLst/>
          </a:prstGeom>
        </p:spPr>
        <p:txBody>
          <a:bodyPr lIns="0" tIns="0" rIns="0" bIns="0" rtlCol="0" anchor="t">
            <a:spAutoFit/>
          </a:bodyPr>
          <a:lstStyle/>
          <a:p>
            <a:pPr marL="0" lvl="0" indent="0" algn="ctr">
              <a:lnSpc>
                <a:spcPts val="1685"/>
              </a:lnSpc>
              <a:spcBef>
                <a:spcPct val="0"/>
              </a:spcBef>
            </a:pPr>
            <a:r>
              <a:rPr lang="en-US" sz="1204">
                <a:solidFill>
                  <a:srgbClr val="CECECE"/>
                </a:solidFill>
                <a:latin typeface="Arimo Bold"/>
              </a:rPr>
              <a:t>0 %</a:t>
            </a:r>
          </a:p>
        </p:txBody>
      </p:sp>
      <p:sp>
        <p:nvSpPr>
          <p:cNvPr id="103" name="TextBox 103"/>
          <p:cNvSpPr txBox="1"/>
          <p:nvPr/>
        </p:nvSpPr>
        <p:spPr>
          <a:xfrm>
            <a:off x="15069755" y="6744905"/>
            <a:ext cx="475132" cy="209006"/>
          </a:xfrm>
          <a:prstGeom prst="rect">
            <a:avLst/>
          </a:prstGeom>
        </p:spPr>
        <p:txBody>
          <a:bodyPr lIns="0" tIns="0" rIns="0" bIns="0" rtlCol="0" anchor="t">
            <a:spAutoFit/>
          </a:bodyPr>
          <a:lstStyle/>
          <a:p>
            <a:pPr marL="0" lvl="0" indent="0" algn="ctr">
              <a:lnSpc>
                <a:spcPts val="1604"/>
              </a:lnSpc>
              <a:spcBef>
                <a:spcPct val="0"/>
              </a:spcBef>
            </a:pPr>
            <a:r>
              <a:rPr lang="en-US" sz="1146">
                <a:solidFill>
                  <a:srgbClr val="CECECE"/>
                </a:solidFill>
                <a:latin typeface="Arimo"/>
              </a:rPr>
              <a:t>Crypto</a:t>
            </a:r>
          </a:p>
        </p:txBody>
      </p:sp>
      <p:sp>
        <p:nvSpPr>
          <p:cNvPr id="104" name="TextBox 104"/>
          <p:cNvSpPr txBox="1"/>
          <p:nvPr/>
        </p:nvSpPr>
        <p:spPr>
          <a:xfrm>
            <a:off x="12936062" y="4776267"/>
            <a:ext cx="655003" cy="301941"/>
          </a:xfrm>
          <a:prstGeom prst="rect">
            <a:avLst/>
          </a:prstGeom>
        </p:spPr>
        <p:txBody>
          <a:bodyPr lIns="0" tIns="0" rIns="0" bIns="0" rtlCol="0" anchor="t">
            <a:spAutoFit/>
          </a:bodyPr>
          <a:lstStyle/>
          <a:p>
            <a:pPr algn="ctr">
              <a:lnSpc>
                <a:spcPts val="2257"/>
              </a:lnSpc>
            </a:pPr>
            <a:r>
              <a:rPr lang="en-US" sz="1612">
                <a:solidFill>
                  <a:srgbClr val="FFFFFF"/>
                </a:solidFill>
                <a:latin typeface="Codec Pro Bold"/>
              </a:rPr>
              <a:t>Stocks</a:t>
            </a:r>
          </a:p>
        </p:txBody>
      </p:sp>
      <p:sp>
        <p:nvSpPr>
          <p:cNvPr id="105" name="TextBox 105"/>
          <p:cNvSpPr txBox="1"/>
          <p:nvPr/>
        </p:nvSpPr>
        <p:spPr>
          <a:xfrm>
            <a:off x="14462427" y="4767185"/>
            <a:ext cx="346393" cy="301941"/>
          </a:xfrm>
          <a:prstGeom prst="rect">
            <a:avLst/>
          </a:prstGeom>
        </p:spPr>
        <p:txBody>
          <a:bodyPr lIns="0" tIns="0" rIns="0" bIns="0" rtlCol="0" anchor="t">
            <a:spAutoFit/>
          </a:bodyPr>
          <a:lstStyle/>
          <a:p>
            <a:pPr algn="ctr">
              <a:lnSpc>
                <a:spcPts val="2257"/>
              </a:lnSpc>
            </a:pPr>
            <a:r>
              <a:rPr lang="en-US" sz="1612">
                <a:solidFill>
                  <a:srgbClr val="535353"/>
                </a:solidFill>
                <a:latin typeface="Codec Pro Bold"/>
              </a:rPr>
              <a:t>ETF</a:t>
            </a:r>
          </a:p>
        </p:txBody>
      </p:sp>
      <p:sp>
        <p:nvSpPr>
          <p:cNvPr id="106" name="TextBox 106"/>
          <p:cNvSpPr txBox="1"/>
          <p:nvPr/>
        </p:nvSpPr>
        <p:spPr>
          <a:xfrm>
            <a:off x="16672928" y="4745078"/>
            <a:ext cx="773906" cy="301941"/>
          </a:xfrm>
          <a:prstGeom prst="rect">
            <a:avLst/>
          </a:prstGeom>
        </p:spPr>
        <p:txBody>
          <a:bodyPr lIns="0" tIns="0" rIns="0" bIns="0" rtlCol="0" anchor="t">
            <a:spAutoFit/>
          </a:bodyPr>
          <a:lstStyle/>
          <a:p>
            <a:pPr algn="ctr">
              <a:lnSpc>
                <a:spcPts val="2257"/>
              </a:lnSpc>
            </a:pPr>
            <a:r>
              <a:rPr lang="en-US" sz="1612">
                <a:solidFill>
                  <a:srgbClr val="535353"/>
                </a:solidFill>
                <a:latin typeface="Codec Pro Bold"/>
              </a:rPr>
              <a:t>Options</a:t>
            </a:r>
          </a:p>
        </p:txBody>
      </p:sp>
      <p:sp>
        <p:nvSpPr>
          <p:cNvPr id="107" name="TextBox 107"/>
          <p:cNvSpPr txBox="1"/>
          <p:nvPr/>
        </p:nvSpPr>
        <p:spPr>
          <a:xfrm>
            <a:off x="15528125" y="4767185"/>
            <a:ext cx="672624" cy="301941"/>
          </a:xfrm>
          <a:prstGeom prst="rect">
            <a:avLst/>
          </a:prstGeom>
        </p:spPr>
        <p:txBody>
          <a:bodyPr lIns="0" tIns="0" rIns="0" bIns="0" rtlCol="0" anchor="t">
            <a:spAutoFit/>
          </a:bodyPr>
          <a:lstStyle/>
          <a:p>
            <a:pPr algn="ctr">
              <a:lnSpc>
                <a:spcPts val="2257"/>
              </a:lnSpc>
            </a:pPr>
            <a:r>
              <a:rPr lang="en-US" sz="1612">
                <a:solidFill>
                  <a:srgbClr val="535353"/>
                </a:solidFill>
                <a:latin typeface="Codec Pro Bold"/>
              </a:rPr>
              <a:t>Crypto</a:t>
            </a:r>
          </a:p>
        </p:txBody>
      </p:sp>
      <p:sp>
        <p:nvSpPr>
          <p:cNvPr id="108" name="TextBox 108"/>
          <p:cNvSpPr txBox="1"/>
          <p:nvPr/>
        </p:nvSpPr>
        <p:spPr>
          <a:xfrm>
            <a:off x="12850396" y="7241904"/>
            <a:ext cx="1075938" cy="247280"/>
          </a:xfrm>
          <a:prstGeom prst="rect">
            <a:avLst/>
          </a:prstGeom>
        </p:spPr>
        <p:txBody>
          <a:bodyPr lIns="0" tIns="0" rIns="0" bIns="0" rtlCol="0" anchor="t">
            <a:spAutoFit/>
          </a:bodyPr>
          <a:lstStyle/>
          <a:p>
            <a:pPr algn="ctr">
              <a:lnSpc>
                <a:spcPts val="1837"/>
              </a:lnSpc>
            </a:pPr>
            <a:r>
              <a:rPr lang="en-US" sz="1312">
                <a:solidFill>
                  <a:srgbClr val="FFFFFF"/>
                </a:solidFill>
                <a:latin typeface="Codec Pro Bold"/>
              </a:rPr>
              <a:t>Your Widgets</a:t>
            </a:r>
          </a:p>
        </p:txBody>
      </p:sp>
      <p:sp>
        <p:nvSpPr>
          <p:cNvPr id="109" name="TextBox 109"/>
          <p:cNvSpPr txBox="1"/>
          <p:nvPr/>
        </p:nvSpPr>
        <p:spPr>
          <a:xfrm>
            <a:off x="171465" y="629057"/>
            <a:ext cx="11819927" cy="91440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00000"/>
                </a:solidFill>
                <a:latin typeface="Canva Sans Bold"/>
              </a:rPr>
              <a:t>CUSTOMIZABLE DASHBOARD </a:t>
            </a:r>
          </a:p>
        </p:txBody>
      </p:sp>
      <p:sp>
        <p:nvSpPr>
          <p:cNvPr id="110" name="TextBox 110"/>
          <p:cNvSpPr txBox="1"/>
          <p:nvPr/>
        </p:nvSpPr>
        <p:spPr>
          <a:xfrm>
            <a:off x="1686285" y="5759370"/>
            <a:ext cx="2881052" cy="486624"/>
          </a:xfrm>
          <a:prstGeom prst="rect">
            <a:avLst/>
          </a:prstGeom>
        </p:spPr>
        <p:txBody>
          <a:bodyPr lIns="0" tIns="0" rIns="0" bIns="0" rtlCol="0" anchor="t">
            <a:spAutoFit/>
          </a:bodyPr>
          <a:lstStyle/>
          <a:p>
            <a:pPr algn="ctr">
              <a:lnSpc>
                <a:spcPts val="3733"/>
              </a:lnSpc>
            </a:pPr>
            <a:r>
              <a:rPr lang="en-US" sz="2666">
                <a:solidFill>
                  <a:srgbClr val="000000"/>
                </a:solidFill>
                <a:latin typeface="Helvetica World Bold"/>
              </a:rPr>
              <a:t>Custom Graphs</a:t>
            </a:r>
          </a:p>
        </p:txBody>
      </p:sp>
      <p:sp>
        <p:nvSpPr>
          <p:cNvPr id="111" name="TextBox 111"/>
          <p:cNvSpPr txBox="1"/>
          <p:nvPr/>
        </p:nvSpPr>
        <p:spPr>
          <a:xfrm>
            <a:off x="7496064" y="5768895"/>
            <a:ext cx="2881052" cy="503769"/>
          </a:xfrm>
          <a:prstGeom prst="rect">
            <a:avLst/>
          </a:prstGeom>
        </p:spPr>
        <p:txBody>
          <a:bodyPr lIns="0" tIns="0" rIns="0" bIns="0" rtlCol="0" anchor="t">
            <a:spAutoFit/>
          </a:bodyPr>
          <a:lstStyle/>
          <a:p>
            <a:pPr algn="ctr">
              <a:lnSpc>
                <a:spcPts val="3873"/>
              </a:lnSpc>
            </a:pPr>
            <a:r>
              <a:rPr lang="en-US" sz="2766">
                <a:solidFill>
                  <a:srgbClr val="000000"/>
                </a:solidFill>
                <a:latin typeface="Helvetica World Bold"/>
              </a:rPr>
              <a:t>Formula tabs</a:t>
            </a:r>
          </a:p>
        </p:txBody>
      </p:sp>
      <p:pic>
        <p:nvPicPr>
          <p:cNvPr id="112" name="Picture 112"/>
          <p:cNvPicPr>
            <a:picLocks noChangeAspect="1"/>
          </p:cNvPicPr>
          <p:nvPr/>
        </p:nvPicPr>
        <p:blipFill>
          <a:blip r:embed="rId25"/>
          <a:stretch>
            <a:fillRect/>
          </a:stretch>
        </p:blipFill>
        <p:spPr>
          <a:xfrm>
            <a:off x="3534697" y="7289748"/>
            <a:ext cx="3286513" cy="3064679"/>
          </a:xfrm>
          <a:prstGeom prst="rect">
            <a:avLst/>
          </a:prstGeom>
        </p:spPr>
      </p:pic>
      <p:pic>
        <p:nvPicPr>
          <p:cNvPr id="113" name="Picture 113"/>
          <p:cNvPicPr>
            <a:picLocks noChangeAspect="1"/>
          </p:cNvPicPr>
          <p:nvPr/>
        </p:nvPicPr>
        <p:blipFill>
          <a:blip r:embed="rId26"/>
          <a:stretch>
            <a:fillRect/>
          </a:stretch>
        </p:blipFill>
        <p:spPr>
          <a:xfrm>
            <a:off x="3958754" y="6186222"/>
            <a:ext cx="2438400" cy="1422400"/>
          </a:xfrm>
          <a:prstGeom prst="rect">
            <a:avLst/>
          </a:prstGeom>
        </p:spPr>
      </p:pic>
      <p:pic>
        <p:nvPicPr>
          <p:cNvPr id="114" name="Picture 114"/>
          <p:cNvPicPr>
            <a:picLocks noChangeAspect="1"/>
          </p:cNvPicPr>
          <p:nvPr/>
        </p:nvPicPr>
        <p:blipFill>
          <a:blip r:embed="rId27"/>
          <a:stretch>
            <a:fillRect/>
          </a:stretch>
        </p:blipFill>
        <p:spPr>
          <a:xfrm>
            <a:off x="-249757" y="6071396"/>
            <a:ext cx="4102298" cy="400794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sp>
        <p:nvSpPr>
          <p:cNvPr id="2" name="TextBox 2"/>
          <p:cNvSpPr txBox="1"/>
          <p:nvPr/>
        </p:nvSpPr>
        <p:spPr>
          <a:xfrm>
            <a:off x="3560869" y="4502725"/>
            <a:ext cx="11166262" cy="1009650"/>
          </a:xfrm>
          <a:prstGeom prst="rect">
            <a:avLst/>
          </a:prstGeom>
        </p:spPr>
        <p:txBody>
          <a:bodyPr lIns="0" tIns="0" rIns="0" bIns="0" rtlCol="0" anchor="t">
            <a:spAutoFit/>
          </a:bodyPr>
          <a:lstStyle/>
          <a:p>
            <a:pPr marL="0" lvl="0" indent="0" algn="ctr">
              <a:lnSpc>
                <a:spcPts val="7500"/>
              </a:lnSpc>
            </a:pPr>
            <a:r>
              <a:rPr lang="en-US" sz="7500" spc="457">
                <a:solidFill>
                  <a:srgbClr val="FFFFFF"/>
                </a:solidFill>
                <a:latin typeface="Canva Sans Bold"/>
              </a:rPr>
              <a:t>PRODUCT ROADMAP</a:t>
            </a:r>
          </a:p>
        </p:txBody>
      </p:sp>
      <p:sp>
        <p:nvSpPr>
          <p:cNvPr id="3" name="Freeform 3"/>
          <p:cNvSpPr/>
          <p:nvPr/>
        </p:nvSpPr>
        <p:spPr>
          <a:xfrm>
            <a:off x="14919927" y="5776188"/>
            <a:ext cx="3368073" cy="4510812"/>
          </a:xfrm>
          <a:custGeom>
            <a:avLst/>
            <a:gdLst/>
            <a:ahLst/>
            <a:cxnLst/>
            <a:rect l="l" t="t" r="r" b="b"/>
            <a:pathLst>
              <a:path w="3368073" h="4510812">
                <a:moveTo>
                  <a:pt x="0" y="0"/>
                </a:moveTo>
                <a:lnTo>
                  <a:pt x="3368073" y="0"/>
                </a:lnTo>
                <a:lnTo>
                  <a:pt x="3368073" y="4510812"/>
                </a:lnTo>
                <a:lnTo>
                  <a:pt x="0" y="451081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sp>
        <p:nvSpPr>
          <p:cNvPr id="2" name="Freeform 2"/>
          <p:cNvSpPr/>
          <p:nvPr/>
        </p:nvSpPr>
        <p:spPr>
          <a:xfrm rot="-5400000">
            <a:off x="12038526" y="3446792"/>
            <a:ext cx="1140547" cy="2342919"/>
          </a:xfrm>
          <a:custGeom>
            <a:avLst/>
            <a:gdLst/>
            <a:ahLst/>
            <a:cxnLst/>
            <a:rect l="l" t="t" r="r" b="b"/>
            <a:pathLst>
              <a:path w="1140547" h="2342919">
                <a:moveTo>
                  <a:pt x="0" y="0"/>
                </a:moveTo>
                <a:lnTo>
                  <a:pt x="1140547" y="0"/>
                </a:lnTo>
                <a:lnTo>
                  <a:pt x="1140547" y="2342919"/>
                </a:lnTo>
                <a:lnTo>
                  <a:pt x="0" y="2342919"/>
                </a:lnTo>
                <a:lnTo>
                  <a:pt x="0" y="0"/>
                </a:lnTo>
                <a:close/>
              </a:path>
            </a:pathLst>
          </a:custGeom>
          <a:blipFill>
            <a:blip r:embed="rId2">
              <a:extLst>
                <a:ext uri="{96DAC541-7B7A-43D3-8B79-37D633B846F1}">
                  <asvg:svgBlip xmlns:asvg="http://schemas.microsoft.com/office/drawing/2016/SVG/main" r:embed="rId3"/>
                </a:ext>
              </a:extLst>
            </a:blip>
            <a:stretch>
              <a:fillRect l="-105420"/>
            </a:stretch>
          </a:blipFill>
          <a:ln cap="sq">
            <a:noFill/>
            <a:prstDash val="solid"/>
            <a:miter/>
          </a:ln>
        </p:spPr>
        <p:txBody>
          <a:bodyPr/>
          <a:lstStyle/>
          <a:p>
            <a:endParaRPr lang="en-US"/>
          </a:p>
        </p:txBody>
      </p:sp>
      <p:sp>
        <p:nvSpPr>
          <p:cNvPr id="3" name="Freeform 3"/>
          <p:cNvSpPr/>
          <p:nvPr/>
        </p:nvSpPr>
        <p:spPr>
          <a:xfrm rot="-5400000">
            <a:off x="11542707" y="4154504"/>
            <a:ext cx="2068041" cy="2068041"/>
          </a:xfrm>
          <a:custGeom>
            <a:avLst/>
            <a:gdLst/>
            <a:ahLst/>
            <a:cxnLst/>
            <a:rect l="l" t="t" r="r" b="b"/>
            <a:pathLst>
              <a:path w="2068041" h="2068041">
                <a:moveTo>
                  <a:pt x="0" y="0"/>
                </a:moveTo>
                <a:lnTo>
                  <a:pt x="2068041" y="0"/>
                </a:lnTo>
                <a:lnTo>
                  <a:pt x="2068041" y="2068041"/>
                </a:lnTo>
                <a:lnTo>
                  <a:pt x="0" y="20680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AutoShape 4"/>
          <p:cNvSpPr/>
          <p:nvPr/>
        </p:nvSpPr>
        <p:spPr>
          <a:xfrm flipV="1">
            <a:off x="12606725" y="2231292"/>
            <a:ext cx="4149" cy="1816620"/>
          </a:xfrm>
          <a:prstGeom prst="line">
            <a:avLst/>
          </a:prstGeom>
          <a:ln w="57150" cap="rnd">
            <a:solidFill>
              <a:srgbClr val="F8D389"/>
            </a:solidFill>
            <a:prstDash val="sysDot"/>
            <a:headEnd type="none" w="sm" len="sm"/>
            <a:tailEnd type="oval" w="lg" len="lg"/>
          </a:ln>
        </p:spPr>
        <p:txBody>
          <a:bodyPr/>
          <a:lstStyle/>
          <a:p>
            <a:endParaRPr lang="en-US"/>
          </a:p>
        </p:txBody>
      </p:sp>
      <p:sp>
        <p:nvSpPr>
          <p:cNvPr id="5" name="AutoShape 5"/>
          <p:cNvSpPr/>
          <p:nvPr/>
        </p:nvSpPr>
        <p:spPr>
          <a:xfrm flipH="1" flipV="1">
            <a:off x="9240580" y="3469394"/>
            <a:ext cx="3614" cy="525424"/>
          </a:xfrm>
          <a:prstGeom prst="line">
            <a:avLst/>
          </a:prstGeom>
          <a:ln w="57150" cap="rnd">
            <a:solidFill>
              <a:srgbClr val="91DFB1"/>
            </a:solidFill>
            <a:prstDash val="sysDot"/>
            <a:headEnd type="none" w="sm" len="sm"/>
            <a:tailEnd type="oval" w="lg" len="lg"/>
          </a:ln>
        </p:spPr>
        <p:txBody>
          <a:bodyPr/>
          <a:lstStyle/>
          <a:p>
            <a:endParaRPr lang="en-US"/>
          </a:p>
        </p:txBody>
      </p:sp>
      <p:sp>
        <p:nvSpPr>
          <p:cNvPr id="6" name="AutoShape 6"/>
          <p:cNvSpPr/>
          <p:nvPr/>
        </p:nvSpPr>
        <p:spPr>
          <a:xfrm>
            <a:off x="9242387" y="6105085"/>
            <a:ext cx="0" cy="601734"/>
          </a:xfrm>
          <a:prstGeom prst="line">
            <a:avLst/>
          </a:prstGeom>
          <a:ln w="66675" cap="rnd">
            <a:solidFill>
              <a:srgbClr val="91DFB1"/>
            </a:solidFill>
            <a:prstDash val="sysDot"/>
            <a:headEnd type="none" w="sm" len="sm"/>
            <a:tailEnd type="oval" w="lg" len="lg"/>
          </a:ln>
        </p:spPr>
        <p:txBody>
          <a:bodyPr/>
          <a:lstStyle/>
          <a:p>
            <a:endParaRPr lang="en-US"/>
          </a:p>
        </p:txBody>
      </p:sp>
      <p:sp>
        <p:nvSpPr>
          <p:cNvPr id="7" name="Freeform 7"/>
          <p:cNvSpPr/>
          <p:nvPr/>
        </p:nvSpPr>
        <p:spPr>
          <a:xfrm rot="-5400000" flipH="1" flipV="1">
            <a:off x="8624371" y="4363352"/>
            <a:ext cx="1140547" cy="2342919"/>
          </a:xfrm>
          <a:custGeom>
            <a:avLst/>
            <a:gdLst/>
            <a:ahLst/>
            <a:cxnLst/>
            <a:rect l="l" t="t" r="r" b="b"/>
            <a:pathLst>
              <a:path w="1140547" h="2342919">
                <a:moveTo>
                  <a:pt x="1140547" y="2342919"/>
                </a:moveTo>
                <a:lnTo>
                  <a:pt x="0" y="2342919"/>
                </a:lnTo>
                <a:lnTo>
                  <a:pt x="0" y="0"/>
                </a:lnTo>
                <a:lnTo>
                  <a:pt x="1140547" y="0"/>
                </a:lnTo>
                <a:lnTo>
                  <a:pt x="1140547" y="2342919"/>
                </a:lnTo>
                <a:close/>
              </a:path>
            </a:pathLst>
          </a:custGeom>
          <a:blipFill>
            <a:blip r:embed="rId6">
              <a:extLst>
                <a:ext uri="{96DAC541-7B7A-43D3-8B79-37D633B846F1}">
                  <asvg:svgBlip xmlns:asvg="http://schemas.microsoft.com/office/drawing/2016/SVG/main" r:embed="rId7"/>
                </a:ext>
              </a:extLst>
            </a:blip>
            <a:stretch>
              <a:fillRect l="-105420"/>
            </a:stretch>
          </a:blipFill>
          <a:ln cap="sq">
            <a:noFill/>
            <a:prstDash val="solid"/>
            <a:miter/>
          </a:ln>
        </p:spPr>
        <p:txBody>
          <a:bodyPr/>
          <a:lstStyle/>
          <a:p>
            <a:endParaRPr lang="en-US"/>
          </a:p>
        </p:txBody>
      </p:sp>
      <p:sp>
        <p:nvSpPr>
          <p:cNvPr id="8" name="Freeform 8"/>
          <p:cNvSpPr/>
          <p:nvPr/>
        </p:nvSpPr>
        <p:spPr>
          <a:xfrm rot="-5400000">
            <a:off x="8160624" y="3930518"/>
            <a:ext cx="2068041" cy="2068041"/>
          </a:xfrm>
          <a:custGeom>
            <a:avLst/>
            <a:gdLst/>
            <a:ahLst/>
            <a:cxnLst/>
            <a:rect l="l" t="t" r="r" b="b"/>
            <a:pathLst>
              <a:path w="2068041" h="2068041">
                <a:moveTo>
                  <a:pt x="0" y="0"/>
                </a:moveTo>
                <a:lnTo>
                  <a:pt x="2068040" y="0"/>
                </a:lnTo>
                <a:lnTo>
                  <a:pt x="2068040" y="2068041"/>
                </a:lnTo>
                <a:lnTo>
                  <a:pt x="0" y="20680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9" name="Freeform 9"/>
          <p:cNvSpPr/>
          <p:nvPr/>
        </p:nvSpPr>
        <p:spPr>
          <a:xfrm rot="-5400000">
            <a:off x="5130835" y="3448692"/>
            <a:ext cx="1140547" cy="2342919"/>
          </a:xfrm>
          <a:custGeom>
            <a:avLst/>
            <a:gdLst/>
            <a:ahLst/>
            <a:cxnLst/>
            <a:rect l="l" t="t" r="r" b="b"/>
            <a:pathLst>
              <a:path w="1140547" h="2342919">
                <a:moveTo>
                  <a:pt x="0" y="0"/>
                </a:moveTo>
                <a:lnTo>
                  <a:pt x="1140547" y="0"/>
                </a:lnTo>
                <a:lnTo>
                  <a:pt x="1140547" y="2342919"/>
                </a:lnTo>
                <a:lnTo>
                  <a:pt x="0" y="2342919"/>
                </a:lnTo>
                <a:lnTo>
                  <a:pt x="0" y="0"/>
                </a:lnTo>
                <a:close/>
              </a:path>
            </a:pathLst>
          </a:custGeom>
          <a:blipFill>
            <a:blip r:embed="rId8">
              <a:extLst>
                <a:ext uri="{96DAC541-7B7A-43D3-8B79-37D633B846F1}">
                  <asvg:svgBlip xmlns:asvg="http://schemas.microsoft.com/office/drawing/2016/SVG/main" r:embed="rId9"/>
                </a:ext>
              </a:extLst>
            </a:blip>
            <a:stretch>
              <a:fillRect l="-105420"/>
            </a:stretch>
          </a:blipFill>
          <a:ln cap="sq">
            <a:noFill/>
            <a:prstDash val="solid"/>
            <a:miter/>
          </a:ln>
        </p:spPr>
        <p:txBody>
          <a:bodyPr/>
          <a:lstStyle/>
          <a:p>
            <a:endParaRPr lang="en-US"/>
          </a:p>
        </p:txBody>
      </p:sp>
      <p:sp>
        <p:nvSpPr>
          <p:cNvPr id="10" name="Freeform 10"/>
          <p:cNvSpPr/>
          <p:nvPr/>
        </p:nvSpPr>
        <p:spPr>
          <a:xfrm rot="-5400000">
            <a:off x="4635016" y="4156405"/>
            <a:ext cx="2068041" cy="2068041"/>
          </a:xfrm>
          <a:custGeom>
            <a:avLst/>
            <a:gdLst/>
            <a:ahLst/>
            <a:cxnLst/>
            <a:rect l="l" t="t" r="r" b="b"/>
            <a:pathLst>
              <a:path w="2068041" h="2068041">
                <a:moveTo>
                  <a:pt x="0" y="0"/>
                </a:moveTo>
                <a:lnTo>
                  <a:pt x="2068041" y="0"/>
                </a:lnTo>
                <a:lnTo>
                  <a:pt x="2068041" y="2068040"/>
                </a:lnTo>
                <a:lnTo>
                  <a:pt x="0" y="206804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1" name="TextBox 11"/>
          <p:cNvSpPr txBox="1"/>
          <p:nvPr/>
        </p:nvSpPr>
        <p:spPr>
          <a:xfrm>
            <a:off x="3904788" y="1113855"/>
            <a:ext cx="3463050" cy="1134652"/>
          </a:xfrm>
          <a:prstGeom prst="rect">
            <a:avLst/>
          </a:prstGeom>
        </p:spPr>
        <p:txBody>
          <a:bodyPr lIns="0" tIns="0" rIns="0" bIns="0" rtlCol="0" anchor="t">
            <a:spAutoFit/>
          </a:bodyPr>
          <a:lstStyle/>
          <a:p>
            <a:pPr algn="ctr">
              <a:lnSpc>
                <a:spcPts val="2251"/>
              </a:lnSpc>
            </a:pPr>
            <a:r>
              <a:rPr lang="en-US" sz="1759">
                <a:solidFill>
                  <a:srgbClr val="FFFFFF"/>
                </a:solidFill>
                <a:latin typeface="Canva Sans"/>
              </a:rPr>
              <a:t> Virtual Trading Platform</a:t>
            </a:r>
          </a:p>
          <a:p>
            <a:pPr algn="ctr">
              <a:lnSpc>
                <a:spcPts val="2251"/>
              </a:lnSpc>
            </a:pPr>
            <a:r>
              <a:rPr lang="en-US" sz="1759">
                <a:solidFill>
                  <a:srgbClr val="FFFFFF"/>
                </a:solidFill>
                <a:latin typeface="Canva Sans"/>
              </a:rPr>
              <a:t>Hands on trading platform for beginners</a:t>
            </a:r>
          </a:p>
          <a:p>
            <a:pPr marL="0" lvl="0" indent="0" algn="ctr">
              <a:lnSpc>
                <a:spcPts val="2251"/>
              </a:lnSpc>
              <a:spcBef>
                <a:spcPct val="0"/>
              </a:spcBef>
            </a:pPr>
            <a:endParaRPr lang="en-US" sz="1759">
              <a:solidFill>
                <a:srgbClr val="FFFFFF"/>
              </a:solidFill>
              <a:latin typeface="Canva Sans"/>
            </a:endParaRPr>
          </a:p>
        </p:txBody>
      </p:sp>
      <p:sp>
        <p:nvSpPr>
          <p:cNvPr id="12" name="AutoShape 12"/>
          <p:cNvSpPr/>
          <p:nvPr/>
        </p:nvSpPr>
        <p:spPr>
          <a:xfrm flipV="1">
            <a:off x="5636313" y="2233193"/>
            <a:ext cx="4149" cy="1816620"/>
          </a:xfrm>
          <a:prstGeom prst="line">
            <a:avLst/>
          </a:prstGeom>
          <a:ln w="57150" cap="rnd">
            <a:solidFill>
              <a:srgbClr val="62B0D9"/>
            </a:solidFill>
            <a:prstDash val="sysDot"/>
            <a:headEnd type="none" w="sm" len="sm"/>
            <a:tailEnd type="oval" w="lg" len="lg"/>
          </a:ln>
        </p:spPr>
        <p:txBody>
          <a:bodyPr/>
          <a:lstStyle/>
          <a:p>
            <a:endParaRPr lang="en-US"/>
          </a:p>
        </p:txBody>
      </p:sp>
      <p:sp>
        <p:nvSpPr>
          <p:cNvPr id="13" name="AutoShape 13"/>
          <p:cNvSpPr/>
          <p:nvPr/>
        </p:nvSpPr>
        <p:spPr>
          <a:xfrm>
            <a:off x="5603473" y="6204186"/>
            <a:ext cx="4265" cy="1945176"/>
          </a:xfrm>
          <a:prstGeom prst="line">
            <a:avLst/>
          </a:prstGeom>
          <a:ln w="57150" cap="rnd">
            <a:solidFill>
              <a:srgbClr val="8ED7E8"/>
            </a:solidFill>
            <a:prstDash val="sysDot"/>
            <a:headEnd type="none" w="sm" len="sm"/>
            <a:tailEnd type="oval" w="lg" len="lg"/>
          </a:ln>
        </p:spPr>
        <p:txBody>
          <a:bodyPr/>
          <a:lstStyle/>
          <a:p>
            <a:endParaRPr lang="en-US"/>
          </a:p>
        </p:txBody>
      </p:sp>
      <p:sp>
        <p:nvSpPr>
          <p:cNvPr id="14" name="AutoShape 14"/>
          <p:cNvSpPr/>
          <p:nvPr/>
        </p:nvSpPr>
        <p:spPr>
          <a:xfrm flipH="1" flipV="1">
            <a:off x="2368528" y="3408158"/>
            <a:ext cx="3614" cy="525424"/>
          </a:xfrm>
          <a:prstGeom prst="line">
            <a:avLst/>
          </a:prstGeom>
          <a:ln w="57150" cap="rnd">
            <a:solidFill>
              <a:srgbClr val="62B0D9"/>
            </a:solidFill>
            <a:prstDash val="sysDot"/>
            <a:headEnd type="none" w="sm" len="sm"/>
            <a:tailEnd type="oval" w="lg" len="lg"/>
          </a:ln>
        </p:spPr>
        <p:txBody>
          <a:bodyPr/>
          <a:lstStyle/>
          <a:p>
            <a:endParaRPr lang="en-US"/>
          </a:p>
        </p:txBody>
      </p:sp>
      <p:sp>
        <p:nvSpPr>
          <p:cNvPr id="15" name="Freeform 15"/>
          <p:cNvSpPr/>
          <p:nvPr/>
        </p:nvSpPr>
        <p:spPr>
          <a:xfrm rot="-5400000" flipH="1" flipV="1">
            <a:off x="1804943" y="4366612"/>
            <a:ext cx="1140547" cy="2342919"/>
          </a:xfrm>
          <a:custGeom>
            <a:avLst/>
            <a:gdLst/>
            <a:ahLst/>
            <a:cxnLst/>
            <a:rect l="l" t="t" r="r" b="b"/>
            <a:pathLst>
              <a:path w="1140547" h="2342919">
                <a:moveTo>
                  <a:pt x="1140547" y="2342919"/>
                </a:moveTo>
                <a:lnTo>
                  <a:pt x="0" y="2342919"/>
                </a:lnTo>
                <a:lnTo>
                  <a:pt x="0" y="0"/>
                </a:lnTo>
                <a:lnTo>
                  <a:pt x="1140547" y="0"/>
                </a:lnTo>
                <a:lnTo>
                  <a:pt x="1140547" y="2342919"/>
                </a:lnTo>
                <a:close/>
              </a:path>
            </a:pathLst>
          </a:custGeom>
          <a:blipFill>
            <a:blip r:embed="rId10">
              <a:extLst>
                <a:ext uri="{96DAC541-7B7A-43D3-8B79-37D633B846F1}">
                  <asvg:svgBlip xmlns:asvg="http://schemas.microsoft.com/office/drawing/2016/SVG/main" r:embed="rId11"/>
                </a:ext>
              </a:extLst>
            </a:blip>
            <a:stretch>
              <a:fillRect l="-105420"/>
            </a:stretch>
          </a:blipFill>
        </p:spPr>
        <p:txBody>
          <a:bodyPr/>
          <a:lstStyle/>
          <a:p>
            <a:endParaRPr lang="en-US"/>
          </a:p>
        </p:txBody>
      </p:sp>
      <p:sp>
        <p:nvSpPr>
          <p:cNvPr id="16" name="Freeform 16"/>
          <p:cNvSpPr/>
          <p:nvPr/>
        </p:nvSpPr>
        <p:spPr>
          <a:xfrm rot="-5400000">
            <a:off x="1341196" y="3933778"/>
            <a:ext cx="2068041" cy="2068041"/>
          </a:xfrm>
          <a:custGeom>
            <a:avLst/>
            <a:gdLst/>
            <a:ahLst/>
            <a:cxnLst/>
            <a:rect l="l" t="t" r="r" b="b"/>
            <a:pathLst>
              <a:path w="2068041" h="2068041">
                <a:moveTo>
                  <a:pt x="0" y="0"/>
                </a:moveTo>
                <a:lnTo>
                  <a:pt x="2068041" y="0"/>
                </a:lnTo>
                <a:lnTo>
                  <a:pt x="2068041" y="2068041"/>
                </a:lnTo>
                <a:lnTo>
                  <a:pt x="0" y="20680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7" name="AutoShape 17"/>
          <p:cNvSpPr/>
          <p:nvPr/>
        </p:nvSpPr>
        <p:spPr>
          <a:xfrm>
            <a:off x="2403792" y="6108345"/>
            <a:ext cx="0" cy="525436"/>
          </a:xfrm>
          <a:prstGeom prst="line">
            <a:avLst/>
          </a:prstGeom>
          <a:ln w="57150" cap="rnd">
            <a:solidFill>
              <a:srgbClr val="9397D8"/>
            </a:solidFill>
            <a:prstDash val="sysDot"/>
            <a:headEnd type="none" w="sm" len="sm"/>
            <a:tailEnd type="oval" w="lg" len="lg"/>
          </a:ln>
        </p:spPr>
        <p:txBody>
          <a:bodyPr/>
          <a:lstStyle/>
          <a:p>
            <a:endParaRPr lang="en-US"/>
          </a:p>
        </p:txBody>
      </p:sp>
      <p:sp>
        <p:nvSpPr>
          <p:cNvPr id="18" name="AutoShape 18"/>
          <p:cNvSpPr/>
          <p:nvPr/>
        </p:nvSpPr>
        <p:spPr>
          <a:xfrm flipH="1" flipV="1">
            <a:off x="16128884" y="3318315"/>
            <a:ext cx="3614" cy="525424"/>
          </a:xfrm>
          <a:prstGeom prst="line">
            <a:avLst/>
          </a:prstGeom>
          <a:ln w="57150" cap="rnd">
            <a:solidFill>
              <a:srgbClr val="F8B27C"/>
            </a:solidFill>
            <a:prstDash val="sysDot"/>
            <a:headEnd type="none" w="sm" len="sm"/>
            <a:tailEnd type="oval" w="lg" len="lg"/>
          </a:ln>
        </p:spPr>
        <p:txBody>
          <a:bodyPr/>
          <a:lstStyle/>
          <a:p>
            <a:endParaRPr lang="en-US"/>
          </a:p>
        </p:txBody>
      </p:sp>
      <p:sp>
        <p:nvSpPr>
          <p:cNvPr id="19" name="Freeform 19"/>
          <p:cNvSpPr/>
          <p:nvPr/>
        </p:nvSpPr>
        <p:spPr>
          <a:xfrm rot="-5400000" flipH="1" flipV="1">
            <a:off x="15560417" y="4276770"/>
            <a:ext cx="1140547" cy="2342919"/>
          </a:xfrm>
          <a:custGeom>
            <a:avLst/>
            <a:gdLst/>
            <a:ahLst/>
            <a:cxnLst/>
            <a:rect l="l" t="t" r="r" b="b"/>
            <a:pathLst>
              <a:path w="1140547" h="2342919">
                <a:moveTo>
                  <a:pt x="1140547" y="2342919"/>
                </a:moveTo>
                <a:lnTo>
                  <a:pt x="0" y="2342919"/>
                </a:lnTo>
                <a:lnTo>
                  <a:pt x="0" y="0"/>
                </a:lnTo>
                <a:lnTo>
                  <a:pt x="1140547" y="0"/>
                </a:lnTo>
                <a:lnTo>
                  <a:pt x="1140547" y="2342919"/>
                </a:lnTo>
                <a:close/>
              </a:path>
            </a:pathLst>
          </a:custGeom>
          <a:blipFill>
            <a:blip r:embed="rId12">
              <a:extLst>
                <a:ext uri="{96DAC541-7B7A-43D3-8B79-37D633B846F1}">
                  <asvg:svgBlip xmlns:asvg="http://schemas.microsoft.com/office/drawing/2016/SVG/main" r:embed="rId13"/>
                </a:ext>
              </a:extLst>
            </a:blip>
            <a:stretch>
              <a:fillRect l="-105420"/>
            </a:stretch>
          </a:blipFill>
          <a:ln cap="sq">
            <a:noFill/>
            <a:prstDash val="solid"/>
            <a:miter/>
          </a:ln>
        </p:spPr>
        <p:txBody>
          <a:bodyPr/>
          <a:lstStyle/>
          <a:p>
            <a:endParaRPr lang="en-US"/>
          </a:p>
        </p:txBody>
      </p:sp>
      <p:sp>
        <p:nvSpPr>
          <p:cNvPr id="20" name="Freeform 20"/>
          <p:cNvSpPr/>
          <p:nvPr/>
        </p:nvSpPr>
        <p:spPr>
          <a:xfrm rot="-5400000">
            <a:off x="15096670" y="3843936"/>
            <a:ext cx="2068041" cy="2068041"/>
          </a:xfrm>
          <a:custGeom>
            <a:avLst/>
            <a:gdLst/>
            <a:ahLst/>
            <a:cxnLst/>
            <a:rect l="l" t="t" r="r" b="b"/>
            <a:pathLst>
              <a:path w="2068041" h="2068041">
                <a:moveTo>
                  <a:pt x="0" y="0"/>
                </a:moveTo>
                <a:lnTo>
                  <a:pt x="2068041" y="0"/>
                </a:lnTo>
                <a:lnTo>
                  <a:pt x="2068041" y="2068040"/>
                </a:lnTo>
                <a:lnTo>
                  <a:pt x="0" y="206804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21" name="AutoShape 21"/>
          <p:cNvSpPr/>
          <p:nvPr/>
        </p:nvSpPr>
        <p:spPr>
          <a:xfrm>
            <a:off x="16063993" y="6037553"/>
            <a:ext cx="0" cy="525436"/>
          </a:xfrm>
          <a:prstGeom prst="line">
            <a:avLst/>
          </a:prstGeom>
          <a:ln w="57150" cap="rnd">
            <a:solidFill>
              <a:srgbClr val="F8B27C"/>
            </a:solidFill>
            <a:prstDash val="sysDot"/>
            <a:headEnd type="none" w="sm" len="sm"/>
            <a:tailEnd type="oval" w="lg" len="lg"/>
          </a:ln>
        </p:spPr>
        <p:txBody>
          <a:bodyPr/>
          <a:lstStyle/>
          <a:p>
            <a:endParaRPr lang="en-US"/>
          </a:p>
        </p:txBody>
      </p:sp>
      <p:sp>
        <p:nvSpPr>
          <p:cNvPr id="22" name="Freeform 22"/>
          <p:cNvSpPr/>
          <p:nvPr/>
        </p:nvSpPr>
        <p:spPr>
          <a:xfrm>
            <a:off x="3559549" y="4985065"/>
            <a:ext cx="989135" cy="197827"/>
          </a:xfrm>
          <a:custGeom>
            <a:avLst/>
            <a:gdLst/>
            <a:ahLst/>
            <a:cxnLst/>
            <a:rect l="l" t="t" r="r" b="b"/>
            <a:pathLst>
              <a:path w="989135" h="197827">
                <a:moveTo>
                  <a:pt x="0" y="0"/>
                </a:moveTo>
                <a:lnTo>
                  <a:pt x="989135" y="0"/>
                </a:lnTo>
                <a:lnTo>
                  <a:pt x="989135" y="197827"/>
                </a:lnTo>
                <a:lnTo>
                  <a:pt x="0" y="197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3" name="Freeform 23"/>
          <p:cNvSpPr/>
          <p:nvPr/>
        </p:nvSpPr>
        <p:spPr>
          <a:xfrm>
            <a:off x="6948325" y="4964538"/>
            <a:ext cx="989135" cy="197827"/>
          </a:xfrm>
          <a:custGeom>
            <a:avLst/>
            <a:gdLst/>
            <a:ahLst/>
            <a:cxnLst/>
            <a:rect l="l" t="t" r="r" b="b"/>
            <a:pathLst>
              <a:path w="989135" h="197827">
                <a:moveTo>
                  <a:pt x="0" y="0"/>
                </a:moveTo>
                <a:lnTo>
                  <a:pt x="989135" y="0"/>
                </a:lnTo>
                <a:lnTo>
                  <a:pt x="989135" y="197827"/>
                </a:lnTo>
                <a:lnTo>
                  <a:pt x="0" y="197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4" name="Freeform 24"/>
          <p:cNvSpPr/>
          <p:nvPr/>
        </p:nvSpPr>
        <p:spPr>
          <a:xfrm>
            <a:off x="10407154" y="4990698"/>
            <a:ext cx="989135" cy="197827"/>
          </a:xfrm>
          <a:custGeom>
            <a:avLst/>
            <a:gdLst/>
            <a:ahLst/>
            <a:cxnLst/>
            <a:rect l="l" t="t" r="r" b="b"/>
            <a:pathLst>
              <a:path w="989135" h="197827">
                <a:moveTo>
                  <a:pt x="0" y="0"/>
                </a:moveTo>
                <a:lnTo>
                  <a:pt x="989135" y="0"/>
                </a:lnTo>
                <a:lnTo>
                  <a:pt x="989135" y="197827"/>
                </a:lnTo>
                <a:lnTo>
                  <a:pt x="0" y="197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5" name="Freeform 25"/>
          <p:cNvSpPr/>
          <p:nvPr/>
        </p:nvSpPr>
        <p:spPr>
          <a:xfrm>
            <a:off x="13865984" y="4964538"/>
            <a:ext cx="989135" cy="197827"/>
          </a:xfrm>
          <a:custGeom>
            <a:avLst/>
            <a:gdLst/>
            <a:ahLst/>
            <a:cxnLst/>
            <a:rect l="l" t="t" r="r" b="b"/>
            <a:pathLst>
              <a:path w="989135" h="197827">
                <a:moveTo>
                  <a:pt x="0" y="0"/>
                </a:moveTo>
                <a:lnTo>
                  <a:pt x="989134" y="0"/>
                </a:lnTo>
                <a:lnTo>
                  <a:pt x="989134" y="197827"/>
                </a:lnTo>
                <a:lnTo>
                  <a:pt x="0" y="197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6" name="TextBox 26"/>
          <p:cNvSpPr txBox="1"/>
          <p:nvPr/>
        </p:nvSpPr>
        <p:spPr>
          <a:xfrm>
            <a:off x="12057381" y="4800013"/>
            <a:ext cx="1103743" cy="756931"/>
          </a:xfrm>
          <a:prstGeom prst="rect">
            <a:avLst/>
          </a:prstGeom>
        </p:spPr>
        <p:txBody>
          <a:bodyPr lIns="0" tIns="0" rIns="0" bIns="0" rtlCol="0" anchor="t">
            <a:spAutoFit/>
          </a:bodyPr>
          <a:lstStyle/>
          <a:p>
            <a:pPr algn="ctr">
              <a:lnSpc>
                <a:spcPts val="3038"/>
              </a:lnSpc>
              <a:spcBef>
                <a:spcPct val="0"/>
              </a:spcBef>
            </a:pPr>
            <a:r>
              <a:rPr lang="en-US" sz="2373">
                <a:solidFill>
                  <a:srgbClr val="00C805"/>
                </a:solidFill>
                <a:latin typeface="Canva Sans Bold"/>
              </a:rPr>
              <a:t>Sep 2024</a:t>
            </a:r>
          </a:p>
        </p:txBody>
      </p:sp>
      <p:sp>
        <p:nvSpPr>
          <p:cNvPr id="27" name="TextBox 27"/>
          <p:cNvSpPr txBox="1"/>
          <p:nvPr/>
        </p:nvSpPr>
        <p:spPr>
          <a:xfrm>
            <a:off x="11542707" y="727892"/>
            <a:ext cx="2314107" cy="340108"/>
          </a:xfrm>
          <a:prstGeom prst="rect">
            <a:avLst/>
          </a:prstGeom>
        </p:spPr>
        <p:txBody>
          <a:bodyPr lIns="0" tIns="0" rIns="0" bIns="0" rtlCol="0" anchor="t">
            <a:spAutoFit/>
          </a:bodyPr>
          <a:lstStyle/>
          <a:p>
            <a:pPr marL="0" lvl="0" indent="0" algn="ctr">
              <a:lnSpc>
                <a:spcPts val="2751"/>
              </a:lnSpc>
              <a:spcBef>
                <a:spcPct val="0"/>
              </a:spcBef>
            </a:pPr>
            <a:r>
              <a:rPr lang="en-US" sz="2149" u="sng">
                <a:solidFill>
                  <a:srgbClr val="FFFFFF"/>
                </a:solidFill>
                <a:latin typeface="Canva Sans Bold"/>
              </a:rPr>
              <a:t>Advance Focus </a:t>
            </a:r>
          </a:p>
        </p:txBody>
      </p:sp>
      <p:sp>
        <p:nvSpPr>
          <p:cNvPr id="28" name="TextBox 28"/>
          <p:cNvSpPr txBox="1"/>
          <p:nvPr/>
        </p:nvSpPr>
        <p:spPr>
          <a:xfrm>
            <a:off x="10901722" y="1163250"/>
            <a:ext cx="3934001" cy="563152"/>
          </a:xfrm>
          <a:prstGeom prst="rect">
            <a:avLst/>
          </a:prstGeom>
        </p:spPr>
        <p:txBody>
          <a:bodyPr lIns="0" tIns="0" rIns="0" bIns="0" rtlCol="0" anchor="t">
            <a:spAutoFit/>
          </a:bodyPr>
          <a:lstStyle/>
          <a:p>
            <a:pPr marL="0" lvl="0" indent="0" algn="ctr">
              <a:lnSpc>
                <a:spcPts val="2251"/>
              </a:lnSpc>
              <a:spcBef>
                <a:spcPct val="0"/>
              </a:spcBef>
            </a:pPr>
            <a:r>
              <a:rPr lang="en-US" sz="1759">
                <a:solidFill>
                  <a:srgbClr val="FFFFFF"/>
                </a:solidFill>
                <a:latin typeface="Canva Sans"/>
              </a:rPr>
              <a:t>Adding Technical and Customizable indicators, interactive graphs. </a:t>
            </a:r>
          </a:p>
        </p:txBody>
      </p:sp>
      <p:sp>
        <p:nvSpPr>
          <p:cNvPr id="29" name="TextBox 29"/>
          <p:cNvSpPr txBox="1"/>
          <p:nvPr/>
        </p:nvSpPr>
        <p:spPr>
          <a:xfrm>
            <a:off x="9680808" y="8435113"/>
            <a:ext cx="6037905" cy="1420394"/>
          </a:xfrm>
          <a:prstGeom prst="rect">
            <a:avLst/>
          </a:prstGeom>
        </p:spPr>
        <p:txBody>
          <a:bodyPr lIns="0" tIns="0" rIns="0" bIns="0" rtlCol="0" anchor="t">
            <a:spAutoFit/>
          </a:bodyPr>
          <a:lstStyle/>
          <a:p>
            <a:pPr marL="379978" lvl="1" indent="-189989">
              <a:lnSpc>
                <a:spcPts val="2252"/>
              </a:lnSpc>
              <a:buFont typeface="Arial"/>
              <a:buChar char="•"/>
            </a:pPr>
            <a:r>
              <a:rPr lang="en-US" sz="1759">
                <a:solidFill>
                  <a:srgbClr val="FFFFFF"/>
                </a:solidFill>
                <a:latin typeface="Canva Sans"/>
              </a:rPr>
              <a:t>Implement a data pipeline to fetch and process information seamlessly</a:t>
            </a:r>
          </a:p>
          <a:p>
            <a:pPr marL="379978" lvl="1" indent="-189989">
              <a:lnSpc>
                <a:spcPts val="2252"/>
              </a:lnSpc>
              <a:buFont typeface="Arial"/>
              <a:buChar char="•"/>
            </a:pPr>
            <a:r>
              <a:rPr lang="en-US" sz="1759">
                <a:solidFill>
                  <a:srgbClr val="FFFFFF"/>
                </a:solidFill>
                <a:latin typeface="Canva Sans"/>
              </a:rPr>
              <a:t>Integrating  analytical tool with  Robinhood Platform</a:t>
            </a:r>
          </a:p>
          <a:p>
            <a:pPr marL="379978" lvl="1" indent="-189989">
              <a:lnSpc>
                <a:spcPts val="2252"/>
              </a:lnSpc>
              <a:buFont typeface="Arial"/>
              <a:buChar char="•"/>
            </a:pPr>
            <a:r>
              <a:rPr lang="en-US" sz="1759">
                <a:solidFill>
                  <a:srgbClr val="FFFFFF"/>
                </a:solidFill>
                <a:latin typeface="Canva Sans"/>
              </a:rPr>
              <a:t>Prioritize data security and compliance with privacy regulations </a:t>
            </a:r>
          </a:p>
        </p:txBody>
      </p:sp>
      <p:sp>
        <p:nvSpPr>
          <p:cNvPr id="30" name="TextBox 30"/>
          <p:cNvSpPr txBox="1"/>
          <p:nvPr/>
        </p:nvSpPr>
        <p:spPr>
          <a:xfrm>
            <a:off x="7948852" y="2229457"/>
            <a:ext cx="2583456" cy="340108"/>
          </a:xfrm>
          <a:prstGeom prst="rect">
            <a:avLst/>
          </a:prstGeom>
        </p:spPr>
        <p:txBody>
          <a:bodyPr lIns="0" tIns="0" rIns="0" bIns="0" rtlCol="0" anchor="t">
            <a:spAutoFit/>
          </a:bodyPr>
          <a:lstStyle/>
          <a:p>
            <a:pPr marL="0" lvl="0" indent="0" algn="ctr">
              <a:lnSpc>
                <a:spcPts val="2751"/>
              </a:lnSpc>
              <a:spcBef>
                <a:spcPct val="0"/>
              </a:spcBef>
            </a:pPr>
            <a:r>
              <a:rPr lang="en-US" sz="2149" u="sng">
                <a:solidFill>
                  <a:srgbClr val="FFFFFF"/>
                </a:solidFill>
                <a:latin typeface="Canva Sans Bold"/>
              </a:rPr>
              <a:t>Community Focus </a:t>
            </a:r>
          </a:p>
        </p:txBody>
      </p:sp>
      <p:sp>
        <p:nvSpPr>
          <p:cNvPr id="31" name="TextBox 31"/>
          <p:cNvSpPr txBox="1"/>
          <p:nvPr/>
        </p:nvSpPr>
        <p:spPr>
          <a:xfrm>
            <a:off x="7365739" y="2620295"/>
            <a:ext cx="3749683" cy="848902"/>
          </a:xfrm>
          <a:prstGeom prst="rect">
            <a:avLst/>
          </a:prstGeom>
        </p:spPr>
        <p:txBody>
          <a:bodyPr lIns="0" tIns="0" rIns="0" bIns="0" rtlCol="0" anchor="t">
            <a:spAutoFit/>
          </a:bodyPr>
          <a:lstStyle/>
          <a:p>
            <a:pPr algn="ctr">
              <a:lnSpc>
                <a:spcPts val="2251"/>
              </a:lnSpc>
            </a:pPr>
            <a:r>
              <a:rPr lang="en-US" sz="1759">
                <a:solidFill>
                  <a:srgbClr val="FFFFFF"/>
                </a:solidFill>
                <a:latin typeface="Canva Sans"/>
              </a:rPr>
              <a:t>Creation of community forum</a:t>
            </a:r>
          </a:p>
          <a:p>
            <a:pPr algn="ctr">
              <a:lnSpc>
                <a:spcPts val="2251"/>
              </a:lnSpc>
            </a:pPr>
            <a:r>
              <a:rPr lang="en-US" sz="1759">
                <a:solidFill>
                  <a:srgbClr val="FFFFFF"/>
                </a:solidFill>
                <a:latin typeface="Canva Sans"/>
              </a:rPr>
              <a:t>Interact with fellow traders</a:t>
            </a:r>
          </a:p>
          <a:p>
            <a:pPr marL="0" lvl="0" indent="0" algn="ctr">
              <a:lnSpc>
                <a:spcPts val="2251"/>
              </a:lnSpc>
              <a:spcBef>
                <a:spcPct val="0"/>
              </a:spcBef>
            </a:pPr>
            <a:endParaRPr lang="en-US" sz="1759">
              <a:solidFill>
                <a:srgbClr val="FFFFFF"/>
              </a:solidFill>
              <a:latin typeface="Canva Sans"/>
            </a:endParaRPr>
          </a:p>
        </p:txBody>
      </p:sp>
      <p:sp>
        <p:nvSpPr>
          <p:cNvPr id="32" name="TextBox 32"/>
          <p:cNvSpPr txBox="1"/>
          <p:nvPr/>
        </p:nvSpPr>
        <p:spPr>
          <a:xfrm>
            <a:off x="6638798" y="6828893"/>
            <a:ext cx="5140502" cy="1134644"/>
          </a:xfrm>
          <a:prstGeom prst="rect">
            <a:avLst/>
          </a:prstGeom>
        </p:spPr>
        <p:txBody>
          <a:bodyPr lIns="0" tIns="0" rIns="0" bIns="0" rtlCol="0" anchor="t">
            <a:spAutoFit/>
          </a:bodyPr>
          <a:lstStyle/>
          <a:p>
            <a:pPr marL="379978" lvl="1" indent="-189989">
              <a:lnSpc>
                <a:spcPts val="2252"/>
              </a:lnSpc>
              <a:buFont typeface="Arial"/>
              <a:buChar char="•"/>
            </a:pPr>
            <a:r>
              <a:rPr lang="en-US" sz="1759">
                <a:solidFill>
                  <a:srgbClr val="FFFFFF"/>
                </a:solidFill>
                <a:latin typeface="Canva Sans"/>
              </a:rPr>
              <a:t>Setting up  platform &amp; configuring it</a:t>
            </a:r>
          </a:p>
          <a:p>
            <a:pPr marL="379978" lvl="1" indent="-189989">
              <a:lnSpc>
                <a:spcPts val="2252"/>
              </a:lnSpc>
              <a:buFont typeface="Arial"/>
              <a:buChar char="•"/>
            </a:pPr>
            <a:r>
              <a:rPr lang="en-US" sz="1759">
                <a:solidFill>
                  <a:srgbClr val="FFFFFF"/>
                </a:solidFill>
                <a:latin typeface="Canva Sans"/>
              </a:rPr>
              <a:t>Developing clear guidelines,rules and policies</a:t>
            </a:r>
          </a:p>
          <a:p>
            <a:pPr marL="379978" lvl="1" indent="-189989">
              <a:lnSpc>
                <a:spcPts val="2252"/>
              </a:lnSpc>
              <a:buFont typeface="Arial"/>
              <a:buChar char="•"/>
            </a:pPr>
            <a:r>
              <a:rPr lang="en-US" sz="1759">
                <a:solidFill>
                  <a:srgbClr val="FFFFFF"/>
                </a:solidFill>
                <a:latin typeface="Canva Sans"/>
              </a:rPr>
              <a:t>Regularly maintaining the forum </a:t>
            </a:r>
          </a:p>
        </p:txBody>
      </p:sp>
      <p:sp>
        <p:nvSpPr>
          <p:cNvPr id="33" name="TextBox 33"/>
          <p:cNvSpPr txBox="1"/>
          <p:nvPr/>
        </p:nvSpPr>
        <p:spPr>
          <a:xfrm>
            <a:off x="8642773" y="4576027"/>
            <a:ext cx="1103743" cy="756931"/>
          </a:xfrm>
          <a:prstGeom prst="rect">
            <a:avLst/>
          </a:prstGeom>
        </p:spPr>
        <p:txBody>
          <a:bodyPr lIns="0" tIns="0" rIns="0" bIns="0" rtlCol="0" anchor="t">
            <a:spAutoFit/>
          </a:bodyPr>
          <a:lstStyle/>
          <a:p>
            <a:pPr algn="ctr">
              <a:lnSpc>
                <a:spcPts val="3038"/>
              </a:lnSpc>
              <a:spcBef>
                <a:spcPct val="0"/>
              </a:spcBef>
            </a:pPr>
            <a:r>
              <a:rPr lang="en-US" sz="2373">
                <a:solidFill>
                  <a:srgbClr val="00C805"/>
                </a:solidFill>
                <a:latin typeface="Canva Sans Bold"/>
              </a:rPr>
              <a:t>Jun 2024</a:t>
            </a:r>
          </a:p>
        </p:txBody>
      </p:sp>
      <p:sp>
        <p:nvSpPr>
          <p:cNvPr id="34" name="TextBox 34"/>
          <p:cNvSpPr txBox="1"/>
          <p:nvPr/>
        </p:nvSpPr>
        <p:spPr>
          <a:xfrm>
            <a:off x="5153502" y="4801913"/>
            <a:ext cx="1103743" cy="756931"/>
          </a:xfrm>
          <a:prstGeom prst="rect">
            <a:avLst/>
          </a:prstGeom>
        </p:spPr>
        <p:txBody>
          <a:bodyPr lIns="0" tIns="0" rIns="0" bIns="0" rtlCol="0" anchor="t">
            <a:spAutoFit/>
          </a:bodyPr>
          <a:lstStyle/>
          <a:p>
            <a:pPr algn="ctr">
              <a:lnSpc>
                <a:spcPts val="3038"/>
              </a:lnSpc>
              <a:spcBef>
                <a:spcPct val="0"/>
              </a:spcBef>
            </a:pPr>
            <a:r>
              <a:rPr lang="en-US" sz="2373">
                <a:solidFill>
                  <a:srgbClr val="00C805"/>
                </a:solidFill>
                <a:latin typeface="Canva Sans Bold"/>
              </a:rPr>
              <a:t>Mar 2024</a:t>
            </a:r>
          </a:p>
        </p:txBody>
      </p:sp>
      <p:sp>
        <p:nvSpPr>
          <p:cNvPr id="35" name="TextBox 35"/>
          <p:cNvSpPr txBox="1"/>
          <p:nvPr/>
        </p:nvSpPr>
        <p:spPr>
          <a:xfrm>
            <a:off x="4235268" y="706628"/>
            <a:ext cx="2940212" cy="340106"/>
          </a:xfrm>
          <a:prstGeom prst="rect">
            <a:avLst/>
          </a:prstGeom>
        </p:spPr>
        <p:txBody>
          <a:bodyPr lIns="0" tIns="0" rIns="0" bIns="0" rtlCol="0" anchor="t">
            <a:spAutoFit/>
          </a:bodyPr>
          <a:lstStyle/>
          <a:p>
            <a:pPr marL="0" lvl="0" indent="0" algn="ctr">
              <a:lnSpc>
                <a:spcPts val="2751"/>
              </a:lnSpc>
              <a:spcBef>
                <a:spcPct val="0"/>
              </a:spcBef>
            </a:pPr>
            <a:r>
              <a:rPr lang="en-US" sz="2149" u="sng">
                <a:solidFill>
                  <a:srgbClr val="FFFFFF"/>
                </a:solidFill>
                <a:latin typeface="Canva Sans Bold"/>
              </a:rPr>
              <a:t>Customer Trial Focus</a:t>
            </a:r>
          </a:p>
        </p:txBody>
      </p:sp>
      <p:sp>
        <p:nvSpPr>
          <p:cNvPr id="36" name="TextBox 36"/>
          <p:cNvSpPr txBox="1"/>
          <p:nvPr/>
        </p:nvSpPr>
        <p:spPr>
          <a:xfrm>
            <a:off x="3372202" y="8368500"/>
            <a:ext cx="4528223" cy="1278905"/>
          </a:xfrm>
          <a:prstGeom prst="rect">
            <a:avLst/>
          </a:prstGeom>
        </p:spPr>
        <p:txBody>
          <a:bodyPr lIns="0" tIns="0" rIns="0" bIns="0" rtlCol="0" anchor="t">
            <a:spAutoFit/>
          </a:bodyPr>
          <a:lstStyle/>
          <a:p>
            <a:pPr marL="350516" lvl="1" indent="-175258">
              <a:lnSpc>
                <a:spcPts val="2078"/>
              </a:lnSpc>
              <a:buFont typeface="Arial"/>
              <a:buChar char="•"/>
            </a:pPr>
            <a:r>
              <a:rPr lang="en-US" sz="1623">
                <a:solidFill>
                  <a:srgbClr val="FFFFFF"/>
                </a:solidFill>
                <a:latin typeface="Canva Sans"/>
              </a:rPr>
              <a:t>Designing virtual trading platform architecture using Visual Studio Code &amp; Adobe XD</a:t>
            </a:r>
          </a:p>
          <a:p>
            <a:pPr marL="350516" lvl="1" indent="-175258">
              <a:lnSpc>
                <a:spcPts val="2078"/>
              </a:lnSpc>
              <a:buFont typeface="Arial"/>
              <a:buChar char="•"/>
            </a:pPr>
            <a:r>
              <a:rPr lang="en-US" sz="1623">
                <a:solidFill>
                  <a:srgbClr val="FFFFFF"/>
                </a:solidFill>
                <a:latin typeface="Canva Sans"/>
              </a:rPr>
              <a:t>Conducting platform testing</a:t>
            </a:r>
          </a:p>
          <a:p>
            <a:pPr marL="350516" lvl="1" indent="-175258">
              <a:lnSpc>
                <a:spcPts val="2078"/>
              </a:lnSpc>
              <a:buFont typeface="Arial"/>
              <a:buChar char="•"/>
            </a:pPr>
            <a:r>
              <a:rPr lang="en-US" sz="1623">
                <a:solidFill>
                  <a:srgbClr val="FFFFFF"/>
                </a:solidFill>
                <a:latin typeface="Canva Sans"/>
              </a:rPr>
              <a:t> Setting up the databases like MySQL </a:t>
            </a:r>
          </a:p>
        </p:txBody>
      </p:sp>
      <p:sp>
        <p:nvSpPr>
          <p:cNvPr id="37" name="TextBox 37"/>
          <p:cNvSpPr txBox="1"/>
          <p:nvPr/>
        </p:nvSpPr>
        <p:spPr>
          <a:xfrm>
            <a:off x="869038" y="2028922"/>
            <a:ext cx="2961357" cy="340108"/>
          </a:xfrm>
          <a:prstGeom prst="rect">
            <a:avLst/>
          </a:prstGeom>
        </p:spPr>
        <p:txBody>
          <a:bodyPr lIns="0" tIns="0" rIns="0" bIns="0" rtlCol="0" anchor="t">
            <a:spAutoFit/>
          </a:bodyPr>
          <a:lstStyle/>
          <a:p>
            <a:pPr marL="0" lvl="0" indent="0" algn="ctr">
              <a:lnSpc>
                <a:spcPts val="2751"/>
              </a:lnSpc>
              <a:spcBef>
                <a:spcPct val="0"/>
              </a:spcBef>
            </a:pPr>
            <a:r>
              <a:rPr lang="en-US" sz="2149" u="sng">
                <a:solidFill>
                  <a:srgbClr val="FFFFFF"/>
                </a:solidFill>
                <a:latin typeface="Canva Sans Bold"/>
              </a:rPr>
              <a:t>Educational Focus</a:t>
            </a:r>
          </a:p>
        </p:txBody>
      </p:sp>
      <p:sp>
        <p:nvSpPr>
          <p:cNvPr id="38" name="TextBox 38"/>
          <p:cNvSpPr txBox="1"/>
          <p:nvPr/>
        </p:nvSpPr>
        <p:spPr>
          <a:xfrm>
            <a:off x="153481" y="2465296"/>
            <a:ext cx="4500620" cy="1134652"/>
          </a:xfrm>
          <a:prstGeom prst="rect">
            <a:avLst/>
          </a:prstGeom>
        </p:spPr>
        <p:txBody>
          <a:bodyPr lIns="0" tIns="0" rIns="0" bIns="0" rtlCol="0" anchor="t">
            <a:spAutoFit/>
          </a:bodyPr>
          <a:lstStyle/>
          <a:p>
            <a:pPr algn="ctr">
              <a:lnSpc>
                <a:spcPts val="2251"/>
              </a:lnSpc>
            </a:pPr>
            <a:r>
              <a:rPr lang="en-US" sz="1759">
                <a:solidFill>
                  <a:srgbClr val="FFFFFF"/>
                </a:solidFill>
                <a:latin typeface="Canva Sans"/>
              </a:rPr>
              <a:t>Educate customers on Platform via videos</a:t>
            </a:r>
          </a:p>
          <a:p>
            <a:pPr algn="ctr">
              <a:lnSpc>
                <a:spcPts val="2251"/>
              </a:lnSpc>
            </a:pPr>
            <a:r>
              <a:rPr lang="en-US" sz="1759">
                <a:solidFill>
                  <a:srgbClr val="FFFFFF"/>
                </a:solidFill>
                <a:latin typeface="Canva Sans"/>
              </a:rPr>
              <a:t>Spread Platform Features Awareness</a:t>
            </a:r>
          </a:p>
          <a:p>
            <a:pPr marL="0" lvl="0" indent="0" algn="ctr">
              <a:lnSpc>
                <a:spcPts val="2251"/>
              </a:lnSpc>
              <a:spcBef>
                <a:spcPct val="0"/>
              </a:spcBef>
            </a:pPr>
            <a:endParaRPr lang="en-US" sz="1759">
              <a:solidFill>
                <a:srgbClr val="FFFFFF"/>
              </a:solidFill>
              <a:latin typeface="Canva Sans"/>
            </a:endParaRPr>
          </a:p>
        </p:txBody>
      </p:sp>
      <p:sp>
        <p:nvSpPr>
          <p:cNvPr id="39" name="TextBox 39"/>
          <p:cNvSpPr txBox="1"/>
          <p:nvPr/>
        </p:nvSpPr>
        <p:spPr>
          <a:xfrm>
            <a:off x="1823345" y="4579386"/>
            <a:ext cx="1103743" cy="756931"/>
          </a:xfrm>
          <a:prstGeom prst="rect">
            <a:avLst/>
          </a:prstGeom>
        </p:spPr>
        <p:txBody>
          <a:bodyPr lIns="0" tIns="0" rIns="0" bIns="0" rtlCol="0" anchor="t">
            <a:spAutoFit/>
          </a:bodyPr>
          <a:lstStyle/>
          <a:p>
            <a:pPr algn="ctr">
              <a:lnSpc>
                <a:spcPts val="3038"/>
              </a:lnSpc>
              <a:spcBef>
                <a:spcPct val="0"/>
              </a:spcBef>
            </a:pPr>
            <a:r>
              <a:rPr lang="en-US" sz="2373">
                <a:solidFill>
                  <a:srgbClr val="00C805"/>
                </a:solidFill>
                <a:latin typeface="Canva Sans Bold"/>
              </a:rPr>
              <a:t>Dec 2023</a:t>
            </a:r>
          </a:p>
        </p:txBody>
      </p:sp>
      <p:sp>
        <p:nvSpPr>
          <p:cNvPr id="40" name="TextBox 40"/>
          <p:cNvSpPr txBox="1"/>
          <p:nvPr/>
        </p:nvSpPr>
        <p:spPr>
          <a:xfrm>
            <a:off x="234444" y="6729031"/>
            <a:ext cx="4338695" cy="1420394"/>
          </a:xfrm>
          <a:prstGeom prst="rect">
            <a:avLst/>
          </a:prstGeom>
        </p:spPr>
        <p:txBody>
          <a:bodyPr lIns="0" tIns="0" rIns="0" bIns="0" rtlCol="0" anchor="t">
            <a:spAutoFit/>
          </a:bodyPr>
          <a:lstStyle/>
          <a:p>
            <a:pPr marL="379978" lvl="1" indent="-189989">
              <a:lnSpc>
                <a:spcPts val="2252"/>
              </a:lnSpc>
              <a:buFont typeface="Arial"/>
              <a:buChar char="•"/>
            </a:pPr>
            <a:r>
              <a:rPr lang="en-US" sz="1759">
                <a:solidFill>
                  <a:srgbClr val="FFFFFF"/>
                </a:solidFill>
                <a:latin typeface="Canva Sans"/>
              </a:rPr>
              <a:t>Planning video content and scripting</a:t>
            </a:r>
          </a:p>
          <a:p>
            <a:pPr marL="379978" lvl="1" indent="-189989">
              <a:lnSpc>
                <a:spcPts val="2252"/>
              </a:lnSpc>
              <a:buFont typeface="Arial"/>
              <a:buChar char="•"/>
            </a:pPr>
            <a:r>
              <a:rPr lang="en-US" sz="1759">
                <a:solidFill>
                  <a:srgbClr val="FFFFFF"/>
                </a:solidFill>
                <a:latin typeface="Canva Sans"/>
              </a:rPr>
              <a:t>Working with the designers on visual design using Adobe Premiere Pro</a:t>
            </a:r>
          </a:p>
          <a:p>
            <a:pPr marL="379978" lvl="1" indent="-189989">
              <a:lnSpc>
                <a:spcPts val="2252"/>
              </a:lnSpc>
              <a:buFont typeface="Arial"/>
              <a:buChar char="•"/>
            </a:pPr>
            <a:r>
              <a:rPr lang="en-US" sz="1759">
                <a:solidFill>
                  <a:srgbClr val="FFFFFF"/>
                </a:solidFill>
                <a:latin typeface="Canva Sans"/>
              </a:rPr>
              <a:t>Integration of videos on the platform </a:t>
            </a:r>
          </a:p>
        </p:txBody>
      </p:sp>
      <p:sp>
        <p:nvSpPr>
          <p:cNvPr id="41" name="TextBox 41"/>
          <p:cNvSpPr txBox="1"/>
          <p:nvPr/>
        </p:nvSpPr>
        <p:spPr>
          <a:xfrm>
            <a:off x="14971830" y="2137814"/>
            <a:ext cx="2314107" cy="340108"/>
          </a:xfrm>
          <a:prstGeom prst="rect">
            <a:avLst/>
          </a:prstGeom>
        </p:spPr>
        <p:txBody>
          <a:bodyPr lIns="0" tIns="0" rIns="0" bIns="0" rtlCol="0" anchor="t">
            <a:spAutoFit/>
          </a:bodyPr>
          <a:lstStyle/>
          <a:p>
            <a:pPr marL="0" lvl="0" indent="0" algn="ctr">
              <a:lnSpc>
                <a:spcPts val="2751"/>
              </a:lnSpc>
              <a:spcBef>
                <a:spcPct val="0"/>
              </a:spcBef>
            </a:pPr>
            <a:r>
              <a:rPr lang="en-US" sz="2149" u="sng">
                <a:solidFill>
                  <a:srgbClr val="FFFFFF"/>
                </a:solidFill>
                <a:latin typeface="Canva Sans Bold"/>
              </a:rPr>
              <a:t>Dashboard</a:t>
            </a:r>
          </a:p>
        </p:txBody>
      </p:sp>
      <p:sp>
        <p:nvSpPr>
          <p:cNvPr id="42" name="TextBox 42"/>
          <p:cNvSpPr txBox="1"/>
          <p:nvPr/>
        </p:nvSpPr>
        <p:spPr>
          <a:xfrm>
            <a:off x="14038273" y="2469414"/>
            <a:ext cx="4181222" cy="848902"/>
          </a:xfrm>
          <a:prstGeom prst="rect">
            <a:avLst/>
          </a:prstGeom>
        </p:spPr>
        <p:txBody>
          <a:bodyPr lIns="0" tIns="0" rIns="0" bIns="0" rtlCol="0" anchor="t">
            <a:spAutoFit/>
          </a:bodyPr>
          <a:lstStyle/>
          <a:p>
            <a:pPr algn="ctr">
              <a:lnSpc>
                <a:spcPts val="2251"/>
              </a:lnSpc>
            </a:pPr>
            <a:r>
              <a:rPr lang="en-US" sz="1759">
                <a:solidFill>
                  <a:srgbClr val="FFFFFF"/>
                </a:solidFill>
                <a:latin typeface="Canva Sans"/>
              </a:rPr>
              <a:t>Customizable Dashboard Creation</a:t>
            </a:r>
          </a:p>
          <a:p>
            <a:pPr algn="ctr">
              <a:lnSpc>
                <a:spcPts val="2251"/>
              </a:lnSpc>
            </a:pPr>
            <a:r>
              <a:rPr lang="en-US" sz="1759">
                <a:solidFill>
                  <a:srgbClr val="FFFFFF"/>
                </a:solidFill>
                <a:latin typeface="Canva Sans"/>
              </a:rPr>
              <a:t>Mainly for advance traders </a:t>
            </a:r>
          </a:p>
          <a:p>
            <a:pPr marL="0" lvl="0" indent="0" algn="ctr">
              <a:lnSpc>
                <a:spcPts val="2251"/>
              </a:lnSpc>
              <a:spcBef>
                <a:spcPct val="0"/>
              </a:spcBef>
            </a:pPr>
            <a:endParaRPr lang="en-US" sz="1759">
              <a:solidFill>
                <a:srgbClr val="FFFFFF"/>
              </a:solidFill>
              <a:latin typeface="Canva Sans"/>
            </a:endParaRPr>
          </a:p>
        </p:txBody>
      </p:sp>
      <p:sp>
        <p:nvSpPr>
          <p:cNvPr id="43" name="TextBox 43"/>
          <p:cNvSpPr txBox="1"/>
          <p:nvPr/>
        </p:nvSpPr>
        <p:spPr>
          <a:xfrm>
            <a:off x="15547978" y="4463045"/>
            <a:ext cx="1103743" cy="756931"/>
          </a:xfrm>
          <a:prstGeom prst="rect">
            <a:avLst/>
          </a:prstGeom>
        </p:spPr>
        <p:txBody>
          <a:bodyPr lIns="0" tIns="0" rIns="0" bIns="0" rtlCol="0" anchor="t">
            <a:spAutoFit/>
          </a:bodyPr>
          <a:lstStyle/>
          <a:p>
            <a:pPr algn="ctr">
              <a:lnSpc>
                <a:spcPts val="3038"/>
              </a:lnSpc>
              <a:spcBef>
                <a:spcPct val="0"/>
              </a:spcBef>
            </a:pPr>
            <a:r>
              <a:rPr lang="en-US" sz="2373">
                <a:solidFill>
                  <a:srgbClr val="00C805"/>
                </a:solidFill>
                <a:latin typeface="Canva Sans Bold"/>
              </a:rPr>
              <a:t>Dec 2024</a:t>
            </a:r>
          </a:p>
        </p:txBody>
      </p:sp>
      <p:sp>
        <p:nvSpPr>
          <p:cNvPr id="44" name="TextBox 44"/>
          <p:cNvSpPr txBox="1"/>
          <p:nvPr/>
        </p:nvSpPr>
        <p:spPr>
          <a:xfrm>
            <a:off x="13780259" y="6624256"/>
            <a:ext cx="4439237" cy="1420394"/>
          </a:xfrm>
          <a:prstGeom prst="rect">
            <a:avLst/>
          </a:prstGeom>
        </p:spPr>
        <p:txBody>
          <a:bodyPr lIns="0" tIns="0" rIns="0" bIns="0" rtlCol="0" anchor="t">
            <a:spAutoFit/>
          </a:bodyPr>
          <a:lstStyle/>
          <a:p>
            <a:pPr marL="379978" lvl="1" indent="-189989">
              <a:lnSpc>
                <a:spcPts val="2252"/>
              </a:lnSpc>
              <a:buFont typeface="Arial"/>
              <a:buChar char="•"/>
            </a:pPr>
            <a:r>
              <a:rPr lang="en-US" sz="1759">
                <a:solidFill>
                  <a:srgbClr val="FFFFFF"/>
                </a:solidFill>
                <a:latin typeface="Canva Sans"/>
              </a:rPr>
              <a:t>Creating  the layout of the dashboard</a:t>
            </a:r>
          </a:p>
          <a:p>
            <a:pPr marL="379978" lvl="1" indent="-189989">
              <a:lnSpc>
                <a:spcPts val="2252"/>
              </a:lnSpc>
              <a:buFont typeface="Arial"/>
              <a:buChar char="•"/>
            </a:pPr>
            <a:r>
              <a:rPr lang="en-US" sz="1759">
                <a:solidFill>
                  <a:srgbClr val="FFFFFF"/>
                </a:solidFill>
                <a:latin typeface="Canva Sans"/>
              </a:rPr>
              <a:t>Working with the development team for  implementation of the dashboard</a:t>
            </a:r>
          </a:p>
          <a:p>
            <a:pPr marL="379978" lvl="1" indent="-189989">
              <a:lnSpc>
                <a:spcPts val="2252"/>
              </a:lnSpc>
              <a:buFont typeface="Arial"/>
              <a:buChar char="•"/>
            </a:pPr>
            <a:r>
              <a:rPr lang="en-US" sz="1759">
                <a:solidFill>
                  <a:srgbClr val="FFFFFF"/>
                </a:solidFill>
                <a:latin typeface="Canva Sans"/>
              </a:rPr>
              <a:t>Testing and monitoring the dashboard</a:t>
            </a:r>
          </a:p>
        </p:txBody>
      </p:sp>
      <p:sp>
        <p:nvSpPr>
          <p:cNvPr id="45" name="AutoShape 45"/>
          <p:cNvSpPr/>
          <p:nvPr/>
        </p:nvSpPr>
        <p:spPr>
          <a:xfrm>
            <a:off x="12635300" y="6204124"/>
            <a:ext cx="4265" cy="1945176"/>
          </a:xfrm>
          <a:prstGeom prst="line">
            <a:avLst/>
          </a:prstGeom>
          <a:ln w="57150" cap="rnd">
            <a:solidFill>
              <a:srgbClr val="FDD673"/>
            </a:solidFill>
            <a:prstDash val="sysDot"/>
            <a:headEnd type="none" w="sm" len="sm"/>
            <a:tailEnd type="oval" w="lg" len="lg"/>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7320" y="3842569"/>
            <a:ext cx="3388048" cy="4359851"/>
            <a:chOff x="0" y="0"/>
            <a:chExt cx="3133810" cy="4032689"/>
          </a:xfrm>
        </p:grpSpPr>
        <p:sp>
          <p:nvSpPr>
            <p:cNvPr id="3" name="Freeform 3"/>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6247"/>
            </a:solidFill>
          </p:spPr>
          <p:txBody>
            <a:bodyPr/>
            <a:lstStyle/>
            <a:p>
              <a:endParaRPr lang="en-US"/>
            </a:p>
          </p:txBody>
        </p:sp>
      </p:grpSp>
      <p:sp>
        <p:nvSpPr>
          <p:cNvPr id="4" name="TextBox 4"/>
          <p:cNvSpPr txBox="1"/>
          <p:nvPr/>
        </p:nvSpPr>
        <p:spPr>
          <a:xfrm>
            <a:off x="1697320" y="4966430"/>
            <a:ext cx="3388048" cy="1958975"/>
          </a:xfrm>
          <a:prstGeom prst="rect">
            <a:avLst/>
          </a:prstGeom>
        </p:spPr>
        <p:txBody>
          <a:bodyPr lIns="0" tIns="0" rIns="0" bIns="0" rtlCol="0" anchor="t">
            <a:spAutoFit/>
          </a:bodyPr>
          <a:lstStyle/>
          <a:p>
            <a:pPr marL="0" lvl="0" indent="0" algn="ctr">
              <a:lnSpc>
                <a:spcPts val="5199"/>
              </a:lnSpc>
              <a:spcBef>
                <a:spcPct val="0"/>
              </a:spcBef>
            </a:pPr>
            <a:r>
              <a:rPr lang="en-US" sz="3999">
                <a:solidFill>
                  <a:srgbClr val="FFFFFF"/>
                </a:solidFill>
                <a:latin typeface="Canva Sans Bold"/>
              </a:rPr>
              <a:t>Introduced commission-free trading.</a:t>
            </a:r>
          </a:p>
        </p:txBody>
      </p:sp>
      <p:grpSp>
        <p:nvGrpSpPr>
          <p:cNvPr id="5" name="Group 5"/>
          <p:cNvGrpSpPr/>
          <p:nvPr/>
        </p:nvGrpSpPr>
        <p:grpSpPr>
          <a:xfrm>
            <a:off x="5532424" y="3842569"/>
            <a:ext cx="3388048" cy="4359851"/>
            <a:chOff x="0" y="0"/>
            <a:chExt cx="3133810" cy="4032689"/>
          </a:xfrm>
        </p:grpSpPr>
        <p:sp>
          <p:nvSpPr>
            <p:cNvPr id="6" name="Freeform 6"/>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6247"/>
            </a:solidFill>
          </p:spPr>
          <p:txBody>
            <a:bodyPr/>
            <a:lstStyle/>
            <a:p>
              <a:endParaRPr lang="en-US"/>
            </a:p>
          </p:txBody>
        </p:sp>
      </p:grpSp>
      <p:sp>
        <p:nvSpPr>
          <p:cNvPr id="7" name="TextBox 7"/>
          <p:cNvSpPr txBox="1"/>
          <p:nvPr/>
        </p:nvSpPr>
        <p:spPr>
          <a:xfrm>
            <a:off x="5532424" y="4695344"/>
            <a:ext cx="3388048" cy="2616200"/>
          </a:xfrm>
          <a:prstGeom prst="rect">
            <a:avLst/>
          </a:prstGeom>
        </p:spPr>
        <p:txBody>
          <a:bodyPr lIns="0" tIns="0" rIns="0" bIns="0" rtlCol="0" anchor="t">
            <a:spAutoFit/>
          </a:bodyPr>
          <a:lstStyle/>
          <a:p>
            <a:pPr marL="0" lvl="0" indent="0" algn="ctr">
              <a:lnSpc>
                <a:spcPts val="5199"/>
              </a:lnSpc>
              <a:spcBef>
                <a:spcPct val="0"/>
              </a:spcBef>
            </a:pPr>
            <a:r>
              <a:rPr lang="en-US" sz="3999">
                <a:solidFill>
                  <a:srgbClr val="FFFFFF"/>
                </a:solidFill>
                <a:latin typeface="Canva Sans Bold"/>
              </a:rPr>
              <a:t>No traditional brokerage fees.</a:t>
            </a:r>
          </a:p>
        </p:txBody>
      </p:sp>
      <p:grpSp>
        <p:nvGrpSpPr>
          <p:cNvPr id="8" name="Group 8"/>
          <p:cNvGrpSpPr/>
          <p:nvPr/>
        </p:nvGrpSpPr>
        <p:grpSpPr>
          <a:xfrm>
            <a:off x="9367528" y="3842569"/>
            <a:ext cx="3388048" cy="4359851"/>
            <a:chOff x="0" y="0"/>
            <a:chExt cx="3133810" cy="4032689"/>
          </a:xfrm>
        </p:grpSpPr>
        <p:sp>
          <p:nvSpPr>
            <p:cNvPr id="9" name="Freeform 9"/>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6247"/>
            </a:solidFill>
          </p:spPr>
          <p:txBody>
            <a:bodyPr/>
            <a:lstStyle/>
            <a:p>
              <a:endParaRPr lang="en-US"/>
            </a:p>
          </p:txBody>
        </p:sp>
      </p:grpSp>
      <p:sp>
        <p:nvSpPr>
          <p:cNvPr id="10" name="TextBox 10"/>
          <p:cNvSpPr txBox="1"/>
          <p:nvPr/>
        </p:nvSpPr>
        <p:spPr>
          <a:xfrm>
            <a:off x="9368147" y="4966430"/>
            <a:ext cx="3387429" cy="1958975"/>
          </a:xfrm>
          <a:prstGeom prst="rect">
            <a:avLst/>
          </a:prstGeom>
        </p:spPr>
        <p:txBody>
          <a:bodyPr lIns="0" tIns="0" rIns="0" bIns="0" rtlCol="0" anchor="t">
            <a:spAutoFit/>
          </a:bodyPr>
          <a:lstStyle/>
          <a:p>
            <a:pPr marL="0" lvl="0" indent="0" algn="ctr">
              <a:lnSpc>
                <a:spcPts val="5199"/>
              </a:lnSpc>
              <a:spcBef>
                <a:spcPct val="0"/>
              </a:spcBef>
            </a:pPr>
            <a:r>
              <a:rPr lang="en-US" sz="3999">
                <a:solidFill>
                  <a:srgbClr val="FFFFFF"/>
                </a:solidFill>
                <a:latin typeface="Canva Sans Bold"/>
              </a:rPr>
              <a:t>Introduction of fractional shares</a:t>
            </a:r>
          </a:p>
        </p:txBody>
      </p:sp>
      <p:sp>
        <p:nvSpPr>
          <p:cNvPr id="11" name="Freeform 11"/>
          <p:cNvSpPr/>
          <p:nvPr/>
        </p:nvSpPr>
        <p:spPr>
          <a:xfrm>
            <a:off x="14232845" y="5143500"/>
            <a:ext cx="3916536" cy="5245361"/>
          </a:xfrm>
          <a:custGeom>
            <a:avLst/>
            <a:gdLst/>
            <a:ahLst/>
            <a:cxnLst/>
            <a:rect l="l" t="t" r="r" b="b"/>
            <a:pathLst>
              <a:path w="3916536" h="5245361">
                <a:moveTo>
                  <a:pt x="0" y="0"/>
                </a:moveTo>
                <a:lnTo>
                  <a:pt x="3916537" y="0"/>
                </a:lnTo>
                <a:lnTo>
                  <a:pt x="3916537" y="5245361"/>
                </a:lnTo>
                <a:lnTo>
                  <a:pt x="0" y="5245361"/>
                </a:lnTo>
                <a:lnTo>
                  <a:pt x="0" y="0"/>
                </a:lnTo>
                <a:close/>
              </a:path>
            </a:pathLst>
          </a:custGeom>
          <a:blipFill>
            <a:blip r:embed="rId2">
              <a:alphaModFix amt="25000"/>
            </a:blip>
            <a:stretch>
              <a:fillRect/>
            </a:stretch>
          </a:blipFill>
        </p:spPr>
        <p:txBody>
          <a:bodyPr/>
          <a:lstStyle/>
          <a:p>
            <a:endParaRPr lang="en-US"/>
          </a:p>
        </p:txBody>
      </p:sp>
      <p:grpSp>
        <p:nvGrpSpPr>
          <p:cNvPr id="12" name="Group 12"/>
          <p:cNvGrpSpPr/>
          <p:nvPr/>
        </p:nvGrpSpPr>
        <p:grpSpPr>
          <a:xfrm>
            <a:off x="13202632" y="3842569"/>
            <a:ext cx="3388048" cy="4359851"/>
            <a:chOff x="0" y="0"/>
            <a:chExt cx="3133810" cy="4032689"/>
          </a:xfrm>
        </p:grpSpPr>
        <p:sp>
          <p:nvSpPr>
            <p:cNvPr id="13" name="Freeform 13"/>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6247"/>
            </a:solidFill>
          </p:spPr>
          <p:txBody>
            <a:bodyPr/>
            <a:lstStyle/>
            <a:p>
              <a:endParaRPr lang="en-US"/>
            </a:p>
          </p:txBody>
        </p:sp>
      </p:grpSp>
      <p:sp>
        <p:nvSpPr>
          <p:cNvPr id="14" name="TextBox 14"/>
          <p:cNvSpPr txBox="1"/>
          <p:nvPr/>
        </p:nvSpPr>
        <p:spPr>
          <a:xfrm>
            <a:off x="13203251" y="4637817"/>
            <a:ext cx="3387429" cy="2616200"/>
          </a:xfrm>
          <a:prstGeom prst="rect">
            <a:avLst/>
          </a:prstGeom>
        </p:spPr>
        <p:txBody>
          <a:bodyPr lIns="0" tIns="0" rIns="0" bIns="0" rtlCol="0" anchor="t">
            <a:spAutoFit/>
          </a:bodyPr>
          <a:lstStyle/>
          <a:p>
            <a:pPr marL="0" lvl="0" indent="0" algn="ctr">
              <a:lnSpc>
                <a:spcPts val="5199"/>
              </a:lnSpc>
              <a:spcBef>
                <a:spcPct val="0"/>
              </a:spcBef>
            </a:pPr>
            <a:r>
              <a:rPr lang="en-US" sz="3999">
                <a:solidFill>
                  <a:srgbClr val="FFFFFF"/>
                </a:solidFill>
                <a:latin typeface="Canva Sans Bold"/>
              </a:rPr>
              <a:t>User-friendly interface and mobile app design</a:t>
            </a:r>
          </a:p>
        </p:txBody>
      </p:sp>
      <p:sp>
        <p:nvSpPr>
          <p:cNvPr id="15" name="TextBox 15"/>
          <p:cNvSpPr txBox="1"/>
          <p:nvPr/>
        </p:nvSpPr>
        <p:spPr>
          <a:xfrm>
            <a:off x="2096887" y="1028700"/>
            <a:ext cx="14094227"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D56247"/>
                </a:solidFill>
                <a:latin typeface="Canva Sans Bold"/>
              </a:rPr>
              <a:t>Overview of RobinHood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sp>
        <p:nvSpPr>
          <p:cNvPr id="2" name="TextBox 2"/>
          <p:cNvSpPr txBox="1"/>
          <p:nvPr/>
        </p:nvSpPr>
        <p:spPr>
          <a:xfrm>
            <a:off x="3560869" y="4705350"/>
            <a:ext cx="11166262" cy="1009650"/>
          </a:xfrm>
          <a:prstGeom prst="rect">
            <a:avLst/>
          </a:prstGeom>
        </p:spPr>
        <p:txBody>
          <a:bodyPr lIns="0" tIns="0" rIns="0" bIns="0" rtlCol="0" anchor="t">
            <a:spAutoFit/>
          </a:bodyPr>
          <a:lstStyle/>
          <a:p>
            <a:pPr marL="0" lvl="0" indent="0" algn="ctr">
              <a:lnSpc>
                <a:spcPts val="7500"/>
              </a:lnSpc>
            </a:pPr>
            <a:r>
              <a:rPr lang="en-US" sz="7500" spc="457">
                <a:solidFill>
                  <a:srgbClr val="FFFFFF"/>
                </a:solidFill>
                <a:latin typeface="Canva Sans Bold"/>
              </a:rPr>
              <a:t>COMPETITORS</a:t>
            </a:r>
          </a:p>
        </p:txBody>
      </p:sp>
      <p:sp>
        <p:nvSpPr>
          <p:cNvPr id="3" name="Freeform 3"/>
          <p:cNvSpPr/>
          <p:nvPr/>
        </p:nvSpPr>
        <p:spPr>
          <a:xfrm>
            <a:off x="14371464" y="5041639"/>
            <a:ext cx="3916536" cy="5245361"/>
          </a:xfrm>
          <a:custGeom>
            <a:avLst/>
            <a:gdLst/>
            <a:ahLst/>
            <a:cxnLst/>
            <a:rect l="l" t="t" r="r" b="b"/>
            <a:pathLst>
              <a:path w="3916536" h="5245361">
                <a:moveTo>
                  <a:pt x="0" y="0"/>
                </a:moveTo>
                <a:lnTo>
                  <a:pt x="3916536" y="0"/>
                </a:lnTo>
                <a:lnTo>
                  <a:pt x="3916536" y="5245361"/>
                </a:lnTo>
                <a:lnTo>
                  <a:pt x="0" y="5245361"/>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sp>
        <p:nvSpPr>
          <p:cNvPr id="2" name="AutoShape 2"/>
          <p:cNvSpPr/>
          <p:nvPr/>
        </p:nvSpPr>
        <p:spPr>
          <a:xfrm flipV="1">
            <a:off x="4024970" y="4725166"/>
            <a:ext cx="10515322" cy="4604"/>
          </a:xfrm>
          <a:prstGeom prst="line">
            <a:avLst/>
          </a:prstGeom>
          <a:ln w="38100" cap="flat">
            <a:solidFill>
              <a:srgbClr val="000000"/>
            </a:solidFill>
            <a:prstDash val="sysDot"/>
            <a:headEnd type="none" w="sm" len="sm"/>
            <a:tailEnd type="none" w="sm" len="sm"/>
          </a:ln>
        </p:spPr>
        <p:txBody>
          <a:bodyPr/>
          <a:lstStyle/>
          <a:p>
            <a:endParaRPr lang="en-US"/>
          </a:p>
        </p:txBody>
      </p:sp>
      <p:sp>
        <p:nvSpPr>
          <p:cNvPr id="3" name="AutoShape 3"/>
          <p:cNvSpPr/>
          <p:nvPr/>
        </p:nvSpPr>
        <p:spPr>
          <a:xfrm>
            <a:off x="9025286" y="1726122"/>
            <a:ext cx="9315" cy="7113819"/>
          </a:xfrm>
          <a:prstGeom prst="line">
            <a:avLst/>
          </a:prstGeom>
          <a:ln w="38100" cap="flat">
            <a:solidFill>
              <a:srgbClr val="000000"/>
            </a:solidFill>
            <a:prstDash val="sysDot"/>
            <a:headEnd type="none" w="sm" len="sm"/>
            <a:tailEnd type="none" w="sm" len="sm"/>
          </a:ln>
        </p:spPr>
        <p:txBody>
          <a:bodyPr/>
          <a:lstStyle/>
          <a:p>
            <a:endParaRPr lang="en-US"/>
          </a:p>
        </p:txBody>
      </p:sp>
      <p:sp>
        <p:nvSpPr>
          <p:cNvPr id="4" name="Freeform 4"/>
          <p:cNvSpPr/>
          <p:nvPr/>
        </p:nvSpPr>
        <p:spPr>
          <a:xfrm>
            <a:off x="4751476" y="2507733"/>
            <a:ext cx="3645161" cy="1585495"/>
          </a:xfrm>
          <a:custGeom>
            <a:avLst/>
            <a:gdLst/>
            <a:ahLst/>
            <a:cxnLst/>
            <a:rect l="l" t="t" r="r" b="b"/>
            <a:pathLst>
              <a:path w="3645161" h="1585495">
                <a:moveTo>
                  <a:pt x="0" y="0"/>
                </a:moveTo>
                <a:lnTo>
                  <a:pt x="3645160" y="0"/>
                </a:lnTo>
                <a:lnTo>
                  <a:pt x="3645160" y="1585495"/>
                </a:lnTo>
                <a:lnTo>
                  <a:pt x="0" y="1585495"/>
                </a:lnTo>
                <a:lnTo>
                  <a:pt x="0" y="0"/>
                </a:lnTo>
                <a:close/>
              </a:path>
            </a:pathLst>
          </a:custGeom>
          <a:blipFill>
            <a:blip r:embed="rId2"/>
            <a:stretch>
              <a:fillRect t="-14661" b="-14661"/>
            </a:stretch>
          </a:blipFill>
        </p:spPr>
        <p:txBody>
          <a:bodyPr/>
          <a:lstStyle/>
          <a:p>
            <a:endParaRPr lang="en-US"/>
          </a:p>
        </p:txBody>
      </p:sp>
      <p:sp>
        <p:nvSpPr>
          <p:cNvPr id="5" name="Freeform 5"/>
          <p:cNvSpPr/>
          <p:nvPr/>
        </p:nvSpPr>
        <p:spPr>
          <a:xfrm>
            <a:off x="11696309" y="7255621"/>
            <a:ext cx="3931983" cy="703370"/>
          </a:xfrm>
          <a:custGeom>
            <a:avLst/>
            <a:gdLst/>
            <a:ahLst/>
            <a:cxnLst/>
            <a:rect l="l" t="t" r="r" b="b"/>
            <a:pathLst>
              <a:path w="3931983" h="703370">
                <a:moveTo>
                  <a:pt x="0" y="0"/>
                </a:moveTo>
                <a:lnTo>
                  <a:pt x="3931983" y="0"/>
                </a:lnTo>
                <a:lnTo>
                  <a:pt x="3931983" y="703370"/>
                </a:lnTo>
                <a:lnTo>
                  <a:pt x="0" y="703370"/>
                </a:lnTo>
                <a:lnTo>
                  <a:pt x="0" y="0"/>
                </a:lnTo>
                <a:close/>
              </a:path>
            </a:pathLst>
          </a:custGeom>
          <a:blipFill>
            <a:blip r:embed="rId3"/>
            <a:stretch>
              <a:fillRect l="-11154" t="-282780" r="-11502" b="-302897"/>
            </a:stretch>
          </a:blipFill>
        </p:spPr>
        <p:txBody>
          <a:bodyPr/>
          <a:lstStyle/>
          <a:p>
            <a:endParaRPr lang="en-US"/>
          </a:p>
        </p:txBody>
      </p:sp>
      <p:sp>
        <p:nvSpPr>
          <p:cNvPr id="6" name="Freeform 6"/>
          <p:cNvSpPr/>
          <p:nvPr/>
        </p:nvSpPr>
        <p:spPr>
          <a:xfrm>
            <a:off x="4024970" y="5839389"/>
            <a:ext cx="3535834" cy="1767917"/>
          </a:xfrm>
          <a:custGeom>
            <a:avLst/>
            <a:gdLst/>
            <a:ahLst/>
            <a:cxnLst/>
            <a:rect l="l" t="t" r="r" b="b"/>
            <a:pathLst>
              <a:path w="3535834" h="1767917">
                <a:moveTo>
                  <a:pt x="0" y="0"/>
                </a:moveTo>
                <a:lnTo>
                  <a:pt x="3535834" y="0"/>
                </a:lnTo>
                <a:lnTo>
                  <a:pt x="3535834" y="1767917"/>
                </a:lnTo>
                <a:lnTo>
                  <a:pt x="0" y="1767917"/>
                </a:lnTo>
                <a:lnTo>
                  <a:pt x="0" y="0"/>
                </a:lnTo>
                <a:close/>
              </a:path>
            </a:pathLst>
          </a:custGeom>
          <a:blipFill>
            <a:blip r:embed="rId4"/>
            <a:stretch>
              <a:fillRect/>
            </a:stretch>
          </a:blipFill>
        </p:spPr>
        <p:txBody>
          <a:bodyPr/>
          <a:lstStyle/>
          <a:p>
            <a:endParaRPr lang="en-US"/>
          </a:p>
        </p:txBody>
      </p:sp>
      <p:sp>
        <p:nvSpPr>
          <p:cNvPr id="7" name="Freeform 7"/>
          <p:cNvSpPr/>
          <p:nvPr/>
        </p:nvSpPr>
        <p:spPr>
          <a:xfrm>
            <a:off x="9025286" y="1257300"/>
            <a:ext cx="2500865" cy="2500865"/>
          </a:xfrm>
          <a:custGeom>
            <a:avLst/>
            <a:gdLst/>
            <a:ahLst/>
            <a:cxnLst/>
            <a:rect l="l" t="t" r="r" b="b"/>
            <a:pathLst>
              <a:path w="2500865" h="2500865">
                <a:moveTo>
                  <a:pt x="0" y="0"/>
                </a:moveTo>
                <a:lnTo>
                  <a:pt x="2500866" y="0"/>
                </a:lnTo>
                <a:lnTo>
                  <a:pt x="2500866" y="2500865"/>
                </a:lnTo>
                <a:lnTo>
                  <a:pt x="0" y="2500865"/>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4540292" y="4439416"/>
            <a:ext cx="3441798" cy="514350"/>
          </a:xfrm>
          <a:prstGeom prst="rect">
            <a:avLst/>
          </a:prstGeom>
        </p:spPr>
        <p:txBody>
          <a:bodyPr lIns="0" tIns="0" rIns="0" bIns="0" rtlCol="0" anchor="t">
            <a:spAutoFit/>
          </a:bodyPr>
          <a:lstStyle/>
          <a:p>
            <a:pPr algn="ctr">
              <a:lnSpc>
                <a:spcPts val="4200"/>
              </a:lnSpc>
            </a:pPr>
            <a:r>
              <a:rPr lang="en-US" sz="3000">
                <a:solidFill>
                  <a:srgbClr val="FFFFFF"/>
                </a:solidFill>
                <a:latin typeface="Canva Sans Bold"/>
              </a:rPr>
              <a:t>Feature Intensive</a:t>
            </a:r>
          </a:p>
        </p:txBody>
      </p:sp>
      <p:sp>
        <p:nvSpPr>
          <p:cNvPr id="9" name="TextBox 9"/>
          <p:cNvSpPr txBox="1"/>
          <p:nvPr/>
        </p:nvSpPr>
        <p:spPr>
          <a:xfrm>
            <a:off x="0" y="4441718"/>
            <a:ext cx="3840033" cy="514350"/>
          </a:xfrm>
          <a:prstGeom prst="rect">
            <a:avLst/>
          </a:prstGeom>
        </p:spPr>
        <p:txBody>
          <a:bodyPr lIns="0" tIns="0" rIns="0" bIns="0" rtlCol="0" anchor="t">
            <a:spAutoFit/>
          </a:bodyPr>
          <a:lstStyle/>
          <a:p>
            <a:pPr algn="ctr">
              <a:lnSpc>
                <a:spcPts val="4200"/>
              </a:lnSpc>
            </a:pPr>
            <a:r>
              <a:rPr lang="en-US" sz="3000">
                <a:solidFill>
                  <a:srgbClr val="FFFFFF"/>
                </a:solidFill>
                <a:latin typeface="Canva Sans Bold"/>
              </a:rPr>
              <a:t>Limited Features</a:t>
            </a:r>
          </a:p>
        </p:txBody>
      </p:sp>
      <p:sp>
        <p:nvSpPr>
          <p:cNvPr id="10" name="TextBox 10"/>
          <p:cNvSpPr txBox="1"/>
          <p:nvPr/>
        </p:nvSpPr>
        <p:spPr>
          <a:xfrm>
            <a:off x="4406903" y="9020941"/>
            <a:ext cx="9255398" cy="514350"/>
          </a:xfrm>
          <a:prstGeom prst="rect">
            <a:avLst/>
          </a:prstGeom>
        </p:spPr>
        <p:txBody>
          <a:bodyPr lIns="0" tIns="0" rIns="0" bIns="0" rtlCol="0" anchor="t">
            <a:spAutoFit/>
          </a:bodyPr>
          <a:lstStyle/>
          <a:p>
            <a:pPr algn="ctr">
              <a:lnSpc>
                <a:spcPts val="4200"/>
              </a:lnSpc>
            </a:pPr>
            <a:r>
              <a:rPr lang="en-US" sz="3000">
                <a:solidFill>
                  <a:srgbClr val="FFFFFF"/>
                </a:solidFill>
                <a:latin typeface="Canva Sans Bold"/>
              </a:rPr>
              <a:t>Not So User-Friendly UI </a:t>
            </a:r>
          </a:p>
        </p:txBody>
      </p:sp>
      <p:sp>
        <p:nvSpPr>
          <p:cNvPr id="11" name="TextBox 11"/>
          <p:cNvSpPr txBox="1"/>
          <p:nvPr/>
        </p:nvSpPr>
        <p:spPr>
          <a:xfrm>
            <a:off x="4516301" y="971550"/>
            <a:ext cx="9255398" cy="514350"/>
          </a:xfrm>
          <a:prstGeom prst="rect">
            <a:avLst/>
          </a:prstGeom>
        </p:spPr>
        <p:txBody>
          <a:bodyPr lIns="0" tIns="0" rIns="0" bIns="0" rtlCol="0" anchor="t">
            <a:spAutoFit/>
          </a:bodyPr>
          <a:lstStyle/>
          <a:p>
            <a:pPr algn="ctr">
              <a:lnSpc>
                <a:spcPts val="4200"/>
              </a:lnSpc>
            </a:pPr>
            <a:r>
              <a:rPr lang="en-US" sz="3000">
                <a:solidFill>
                  <a:srgbClr val="FFFFFF"/>
                </a:solidFill>
                <a:latin typeface="Canva Sans Bold"/>
              </a:rPr>
              <a:t> User-Friendly UI</a:t>
            </a:r>
          </a:p>
        </p:txBody>
      </p:sp>
      <p:grpSp>
        <p:nvGrpSpPr>
          <p:cNvPr id="12" name="Group 12"/>
          <p:cNvGrpSpPr>
            <a:grpSpLocks noChangeAspect="1"/>
          </p:cNvGrpSpPr>
          <p:nvPr/>
        </p:nvGrpSpPr>
        <p:grpSpPr>
          <a:xfrm>
            <a:off x="12131604" y="1908601"/>
            <a:ext cx="1530696" cy="1530690"/>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sp>
        <p:nvSpPr>
          <p:cNvPr id="5" name="Freeform 5"/>
          <p:cNvSpPr/>
          <p:nvPr/>
        </p:nvSpPr>
        <p:spPr>
          <a:xfrm>
            <a:off x="14371464" y="5041639"/>
            <a:ext cx="3916536" cy="5245361"/>
          </a:xfrm>
          <a:custGeom>
            <a:avLst/>
            <a:gdLst/>
            <a:ahLst/>
            <a:cxnLst/>
            <a:rect l="l" t="t" r="r" b="b"/>
            <a:pathLst>
              <a:path w="3916536" h="5245361">
                <a:moveTo>
                  <a:pt x="0" y="0"/>
                </a:moveTo>
                <a:lnTo>
                  <a:pt x="3916536" y="0"/>
                </a:lnTo>
                <a:lnTo>
                  <a:pt x="3916536" y="5245361"/>
                </a:lnTo>
                <a:lnTo>
                  <a:pt x="0" y="5245361"/>
                </a:lnTo>
                <a:lnTo>
                  <a:pt x="0" y="0"/>
                </a:lnTo>
                <a:close/>
              </a:path>
            </a:pathLst>
          </a:custGeom>
          <a:blipFill>
            <a:blip r:embed="rId2"/>
            <a:stretch>
              <a:fillRect/>
            </a:stretch>
          </a:blipFill>
        </p:spPr>
        <p:txBody>
          <a:bodyPr/>
          <a:lstStyle/>
          <a:p>
            <a:endParaRPr lang="en-US"/>
          </a:p>
        </p:txBody>
      </p:sp>
      <p:pic>
        <p:nvPicPr>
          <p:cNvPr id="7" name="Picture 6">
            <a:extLst>
              <a:ext uri="{FF2B5EF4-FFF2-40B4-BE49-F238E27FC236}">
                <a16:creationId xmlns:a16="http://schemas.microsoft.com/office/drawing/2014/main" id="{76EE8B01-B475-3821-8110-634B071D0AE9}"/>
              </a:ext>
            </a:extLst>
          </p:cNvPr>
          <p:cNvPicPr>
            <a:picLocks noChangeAspect="1"/>
          </p:cNvPicPr>
          <p:nvPr/>
        </p:nvPicPr>
        <p:blipFill>
          <a:blip r:embed="rId3"/>
          <a:stretch>
            <a:fillRect/>
          </a:stretch>
        </p:blipFill>
        <p:spPr>
          <a:xfrm>
            <a:off x="3505200" y="691454"/>
            <a:ext cx="10866264" cy="85793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53092" y="0"/>
            <a:ext cx="6734908" cy="10287000"/>
          </a:xfrm>
          <a:custGeom>
            <a:avLst/>
            <a:gdLst/>
            <a:ahLst/>
            <a:cxnLst/>
            <a:rect l="l" t="t" r="r" b="b"/>
            <a:pathLst>
              <a:path w="6734908" h="10287000">
                <a:moveTo>
                  <a:pt x="0" y="0"/>
                </a:moveTo>
                <a:lnTo>
                  <a:pt x="6734908" y="0"/>
                </a:lnTo>
                <a:lnTo>
                  <a:pt x="6734908" y="10287000"/>
                </a:lnTo>
                <a:lnTo>
                  <a:pt x="0" y="10287000"/>
                </a:lnTo>
                <a:lnTo>
                  <a:pt x="0" y="0"/>
                </a:lnTo>
                <a:close/>
              </a:path>
            </a:pathLst>
          </a:custGeom>
          <a:blipFill>
            <a:blip r:embed="rId2"/>
            <a:stretch>
              <a:fillRect l="-92570" r="-80512"/>
            </a:stretch>
          </a:blipFill>
        </p:spPr>
        <p:txBody>
          <a:bodyPr/>
          <a:lstStyle/>
          <a:p>
            <a:endParaRPr lang="en-US"/>
          </a:p>
        </p:txBody>
      </p:sp>
      <p:sp>
        <p:nvSpPr>
          <p:cNvPr id="3" name="TextBox 3"/>
          <p:cNvSpPr txBox="1"/>
          <p:nvPr/>
        </p:nvSpPr>
        <p:spPr>
          <a:xfrm>
            <a:off x="1778627" y="2850322"/>
            <a:ext cx="8978273" cy="1038225"/>
          </a:xfrm>
          <a:prstGeom prst="rect">
            <a:avLst/>
          </a:prstGeom>
        </p:spPr>
        <p:txBody>
          <a:bodyPr lIns="0" tIns="0" rIns="0" bIns="0" rtlCol="0" anchor="t">
            <a:spAutoFit/>
          </a:bodyPr>
          <a:lstStyle/>
          <a:p>
            <a:pPr marL="0" lvl="0" indent="0">
              <a:lnSpc>
                <a:spcPts val="7875"/>
              </a:lnSpc>
            </a:pPr>
            <a:r>
              <a:rPr lang="en-US" sz="7500">
                <a:solidFill>
                  <a:srgbClr val="000000"/>
                </a:solidFill>
                <a:latin typeface="Canva Sans Bold"/>
              </a:rPr>
              <a:t>OUR PROBLEM</a:t>
            </a:r>
          </a:p>
        </p:txBody>
      </p:sp>
      <p:grpSp>
        <p:nvGrpSpPr>
          <p:cNvPr id="4" name="Group 4"/>
          <p:cNvGrpSpPr/>
          <p:nvPr/>
        </p:nvGrpSpPr>
        <p:grpSpPr>
          <a:xfrm>
            <a:off x="1778627" y="5469912"/>
            <a:ext cx="7441573" cy="3829225"/>
            <a:chOff x="0" y="0"/>
            <a:chExt cx="9922097" cy="5105634"/>
          </a:xfrm>
        </p:grpSpPr>
        <p:sp>
          <p:nvSpPr>
            <p:cNvPr id="5" name="TextBox 5"/>
            <p:cNvSpPr txBox="1"/>
            <p:nvPr/>
          </p:nvSpPr>
          <p:spPr>
            <a:xfrm>
              <a:off x="0" y="-76200"/>
              <a:ext cx="9922097" cy="1772921"/>
            </a:xfrm>
            <a:prstGeom prst="rect">
              <a:avLst/>
            </a:prstGeom>
          </p:spPr>
          <p:txBody>
            <a:bodyPr lIns="0" tIns="0" rIns="0" bIns="0" rtlCol="0" anchor="t">
              <a:spAutoFit/>
            </a:bodyPr>
            <a:lstStyle/>
            <a:p>
              <a:pPr marL="0" lvl="0" indent="0">
                <a:lnSpc>
                  <a:spcPts val="5459"/>
                </a:lnSpc>
              </a:pPr>
              <a:r>
                <a:rPr lang="en-US" sz="3899">
                  <a:solidFill>
                    <a:srgbClr val="000000"/>
                  </a:solidFill>
                  <a:latin typeface="Canva Sans Bold"/>
                </a:rPr>
                <a:t>Lack of Practice Ground for Beginners.</a:t>
              </a:r>
            </a:p>
          </p:txBody>
        </p:sp>
        <p:sp>
          <p:nvSpPr>
            <p:cNvPr id="6" name="TextBox 6"/>
            <p:cNvSpPr txBox="1"/>
            <p:nvPr/>
          </p:nvSpPr>
          <p:spPr>
            <a:xfrm>
              <a:off x="0" y="2418312"/>
              <a:ext cx="9922097" cy="2687321"/>
            </a:xfrm>
            <a:prstGeom prst="rect">
              <a:avLst/>
            </a:prstGeom>
          </p:spPr>
          <p:txBody>
            <a:bodyPr lIns="0" tIns="0" rIns="0" bIns="0" rtlCol="0" anchor="t">
              <a:spAutoFit/>
            </a:bodyPr>
            <a:lstStyle/>
            <a:p>
              <a:pPr marL="0" lvl="0" indent="0">
                <a:lnSpc>
                  <a:spcPts val="5459"/>
                </a:lnSpc>
              </a:pPr>
              <a:r>
                <a:rPr lang="en-US" sz="3899">
                  <a:solidFill>
                    <a:srgbClr val="000000"/>
                  </a:solidFill>
                  <a:latin typeface="Canva Sans Bold"/>
                </a:rPr>
                <a:t>Need for Educational Simulators or Virtual Trading Tools.</a:t>
              </a:r>
            </a:p>
          </p:txBody>
        </p:sp>
      </p:grpSp>
      <p:sp>
        <p:nvSpPr>
          <p:cNvPr id="7" name="AutoShape 7"/>
          <p:cNvSpPr/>
          <p:nvPr/>
        </p:nvSpPr>
        <p:spPr>
          <a:xfrm>
            <a:off x="1778627" y="4679122"/>
            <a:ext cx="5122944" cy="0"/>
          </a:xfrm>
          <a:prstGeom prst="line">
            <a:avLst/>
          </a:prstGeom>
          <a:ln w="38100" cap="flat">
            <a:solidFill>
              <a:srgbClr val="D56247"/>
            </a:solidFill>
            <a:prstDash val="solid"/>
            <a:headEnd type="none" w="sm" len="sm"/>
            <a:tailEnd type="none" w="sm" len="sm"/>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sp>
        <p:nvSpPr>
          <p:cNvPr id="2" name="TextBox 2"/>
          <p:cNvSpPr txBox="1"/>
          <p:nvPr/>
        </p:nvSpPr>
        <p:spPr>
          <a:xfrm>
            <a:off x="1028700" y="4200521"/>
            <a:ext cx="16230600" cy="3498851"/>
          </a:xfrm>
          <a:prstGeom prst="rect">
            <a:avLst/>
          </a:prstGeom>
        </p:spPr>
        <p:txBody>
          <a:bodyPr lIns="0" tIns="0" rIns="0" bIns="0" rtlCol="0" anchor="t">
            <a:spAutoFit/>
          </a:bodyPr>
          <a:lstStyle/>
          <a:p>
            <a:pPr marL="0" lvl="0" indent="0" algn="ctr">
              <a:lnSpc>
                <a:spcPts val="5599"/>
              </a:lnSpc>
              <a:spcBef>
                <a:spcPct val="0"/>
              </a:spcBef>
            </a:pPr>
            <a:r>
              <a:rPr lang="en-US" sz="3999">
                <a:solidFill>
                  <a:srgbClr val="FFFFFF"/>
                </a:solidFill>
                <a:latin typeface="Canva Sans"/>
              </a:rPr>
              <a:t>New investors using Robinhood face a challenge: they lack a safe way to practice trading without risking real money. Without tools like virtual practice accounts, beginners find it hard to develop and test their investing strategies before entering the actual market</a:t>
            </a:r>
          </a:p>
        </p:txBody>
      </p:sp>
      <p:sp>
        <p:nvSpPr>
          <p:cNvPr id="3" name="TextBox 3"/>
          <p:cNvSpPr txBox="1"/>
          <p:nvPr/>
        </p:nvSpPr>
        <p:spPr>
          <a:xfrm>
            <a:off x="3290924" y="2454736"/>
            <a:ext cx="11706152"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Canva Sans Bold"/>
              </a:rPr>
              <a:t>Problem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1025" y="-322149"/>
            <a:ext cx="9725025" cy="10931298"/>
            <a:chOff x="0" y="0"/>
            <a:chExt cx="3289700" cy="3697748"/>
          </a:xfrm>
        </p:grpSpPr>
        <p:sp>
          <p:nvSpPr>
            <p:cNvPr id="3" name="Freeform 3"/>
            <p:cNvSpPr/>
            <p:nvPr/>
          </p:nvSpPr>
          <p:spPr>
            <a:xfrm>
              <a:off x="0" y="0"/>
              <a:ext cx="3289700" cy="3697748"/>
            </a:xfrm>
            <a:custGeom>
              <a:avLst/>
              <a:gdLst/>
              <a:ahLst/>
              <a:cxnLst/>
              <a:rect l="l" t="t" r="r" b="b"/>
              <a:pathLst>
                <a:path w="3289700" h="3697748">
                  <a:moveTo>
                    <a:pt x="0" y="0"/>
                  </a:moveTo>
                  <a:lnTo>
                    <a:pt x="3289700" y="0"/>
                  </a:lnTo>
                  <a:lnTo>
                    <a:pt x="3289700" y="3697748"/>
                  </a:lnTo>
                  <a:lnTo>
                    <a:pt x="0" y="3697748"/>
                  </a:lnTo>
                  <a:close/>
                </a:path>
              </a:pathLst>
            </a:custGeom>
            <a:solidFill>
              <a:srgbClr val="D56247"/>
            </a:solidFill>
          </p:spPr>
          <p:txBody>
            <a:bodyPr/>
            <a:lstStyle/>
            <a:p>
              <a:endParaRPr lang="en-US"/>
            </a:p>
          </p:txBody>
        </p:sp>
      </p:grpSp>
      <p:sp>
        <p:nvSpPr>
          <p:cNvPr id="4" name="TextBox 4"/>
          <p:cNvSpPr txBox="1"/>
          <p:nvPr/>
        </p:nvSpPr>
        <p:spPr>
          <a:xfrm>
            <a:off x="1028700" y="8763000"/>
            <a:ext cx="6642009" cy="495300"/>
          </a:xfrm>
          <a:prstGeom prst="rect">
            <a:avLst/>
          </a:prstGeom>
        </p:spPr>
        <p:txBody>
          <a:bodyPr lIns="0" tIns="0" rIns="0" bIns="0" rtlCol="0" anchor="t">
            <a:spAutoFit/>
          </a:bodyPr>
          <a:lstStyle/>
          <a:p>
            <a:pPr marL="0" lvl="0" indent="0" algn="l">
              <a:lnSpc>
                <a:spcPts val="4199"/>
              </a:lnSpc>
              <a:spcBef>
                <a:spcPct val="0"/>
              </a:spcBef>
            </a:pPr>
            <a:r>
              <a:rPr lang="en-US" sz="2999">
                <a:solidFill>
                  <a:srgbClr val="FFFFFF"/>
                </a:solidFill>
                <a:latin typeface="Canva Sans Light"/>
              </a:rPr>
              <a:t>Diverse customer base</a:t>
            </a:r>
          </a:p>
        </p:txBody>
      </p:sp>
      <p:sp>
        <p:nvSpPr>
          <p:cNvPr id="5" name="TextBox 5"/>
          <p:cNvSpPr txBox="1"/>
          <p:nvPr/>
        </p:nvSpPr>
        <p:spPr>
          <a:xfrm>
            <a:off x="960483" y="1028700"/>
            <a:ext cx="6642009" cy="3657600"/>
          </a:xfrm>
          <a:prstGeom prst="rect">
            <a:avLst/>
          </a:prstGeom>
        </p:spPr>
        <p:txBody>
          <a:bodyPr lIns="0" tIns="0" rIns="0" bIns="0" rtlCol="0" anchor="t">
            <a:spAutoFit/>
          </a:bodyPr>
          <a:lstStyle/>
          <a:p>
            <a:pPr marL="0" lvl="0" indent="0">
              <a:lnSpc>
                <a:spcPts val="9600"/>
              </a:lnSpc>
            </a:pPr>
            <a:r>
              <a:rPr lang="en-US" sz="8000" spc="160">
                <a:solidFill>
                  <a:srgbClr val="FFFFFF"/>
                </a:solidFill>
                <a:latin typeface="Canva Sans Bold"/>
              </a:rPr>
              <a:t>Customer Survey Responses</a:t>
            </a:r>
          </a:p>
        </p:txBody>
      </p:sp>
      <p:pic>
        <p:nvPicPr>
          <p:cNvPr id="6" name="Picture 6"/>
          <p:cNvPicPr>
            <a:picLocks noChangeAspect="1"/>
          </p:cNvPicPr>
          <p:nvPr/>
        </p:nvPicPr>
        <p:blipFill>
          <a:blip r:embed="rId2"/>
          <a:stretch>
            <a:fillRect/>
          </a:stretch>
        </p:blipFill>
        <p:spPr>
          <a:xfrm>
            <a:off x="8229600" y="834507"/>
            <a:ext cx="10972800" cy="85304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56247"/>
        </a:solidFill>
        <a:effectLst/>
      </p:bgPr>
    </p:bg>
    <p:spTree>
      <p:nvGrpSpPr>
        <p:cNvPr id="1" name=""/>
        <p:cNvGrpSpPr/>
        <p:nvPr/>
      </p:nvGrpSpPr>
      <p:grpSpPr>
        <a:xfrm>
          <a:off x="0" y="0"/>
          <a:ext cx="0" cy="0"/>
          <a:chOff x="0" y="0"/>
          <a:chExt cx="0" cy="0"/>
        </a:xfrm>
      </p:grpSpPr>
      <p:sp>
        <p:nvSpPr>
          <p:cNvPr id="2" name="TextBox 2"/>
          <p:cNvSpPr txBox="1"/>
          <p:nvPr/>
        </p:nvSpPr>
        <p:spPr>
          <a:xfrm>
            <a:off x="4270817" y="5632253"/>
            <a:ext cx="10095389"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FFFFF"/>
                </a:solidFill>
                <a:latin typeface="Canva Sans"/>
              </a:rPr>
              <a:t>For the Beginner and the Advanced</a:t>
            </a:r>
          </a:p>
        </p:txBody>
      </p:sp>
      <p:sp>
        <p:nvSpPr>
          <p:cNvPr id="3" name="TextBox 3"/>
          <p:cNvSpPr txBox="1"/>
          <p:nvPr/>
        </p:nvSpPr>
        <p:spPr>
          <a:xfrm>
            <a:off x="3290924" y="4094042"/>
            <a:ext cx="11706152"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Canva Sans Bold"/>
              </a:rPr>
              <a:t>Feature Preferences</a:t>
            </a:r>
          </a:p>
        </p:txBody>
      </p:sp>
      <p:sp>
        <p:nvSpPr>
          <p:cNvPr id="4" name="Freeform 4"/>
          <p:cNvSpPr/>
          <p:nvPr/>
        </p:nvSpPr>
        <p:spPr>
          <a:xfrm>
            <a:off x="14366206" y="5041639"/>
            <a:ext cx="3916536" cy="5245361"/>
          </a:xfrm>
          <a:custGeom>
            <a:avLst/>
            <a:gdLst/>
            <a:ahLst/>
            <a:cxnLst/>
            <a:rect l="l" t="t" r="r" b="b"/>
            <a:pathLst>
              <a:path w="3916536" h="5245361">
                <a:moveTo>
                  <a:pt x="0" y="0"/>
                </a:moveTo>
                <a:lnTo>
                  <a:pt x="3916537" y="0"/>
                </a:lnTo>
                <a:lnTo>
                  <a:pt x="3916537" y="5245361"/>
                </a:lnTo>
                <a:lnTo>
                  <a:pt x="0" y="5245361"/>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23568" y="8246110"/>
            <a:ext cx="12440864"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Canva Sans Bold"/>
              </a:rPr>
              <a:t>Survey results of what new features a Beginner user wants from the app.</a:t>
            </a:r>
          </a:p>
        </p:txBody>
      </p:sp>
      <p:sp>
        <p:nvSpPr>
          <p:cNvPr id="3" name="TextBox 3"/>
          <p:cNvSpPr txBox="1"/>
          <p:nvPr/>
        </p:nvSpPr>
        <p:spPr>
          <a:xfrm>
            <a:off x="867989" y="3774471"/>
            <a:ext cx="2715292" cy="720428"/>
          </a:xfrm>
          <a:prstGeom prst="rect">
            <a:avLst/>
          </a:prstGeom>
        </p:spPr>
        <p:txBody>
          <a:bodyPr lIns="0" tIns="0" rIns="0" bIns="0" rtlCol="0" anchor="t">
            <a:spAutoFit/>
          </a:bodyPr>
          <a:lstStyle/>
          <a:p>
            <a:pPr marL="0" lvl="0" indent="0" algn="ctr">
              <a:lnSpc>
                <a:spcPts val="2949"/>
              </a:lnSpc>
              <a:spcBef>
                <a:spcPct val="0"/>
              </a:spcBef>
            </a:pPr>
            <a:r>
              <a:rPr lang="en-US" sz="2106">
                <a:solidFill>
                  <a:srgbClr val="000000"/>
                </a:solidFill>
                <a:latin typeface="Canva Sans Bold"/>
              </a:rPr>
              <a:t>Virtual Trading Platform</a:t>
            </a:r>
          </a:p>
        </p:txBody>
      </p:sp>
      <p:sp>
        <p:nvSpPr>
          <p:cNvPr id="4" name="TextBox 4"/>
          <p:cNvSpPr txBox="1"/>
          <p:nvPr/>
        </p:nvSpPr>
        <p:spPr>
          <a:xfrm>
            <a:off x="5480433" y="3774471"/>
            <a:ext cx="2715292" cy="352506"/>
          </a:xfrm>
          <a:prstGeom prst="rect">
            <a:avLst/>
          </a:prstGeom>
        </p:spPr>
        <p:txBody>
          <a:bodyPr lIns="0" tIns="0" rIns="0" bIns="0" rtlCol="0" anchor="t">
            <a:spAutoFit/>
          </a:bodyPr>
          <a:lstStyle/>
          <a:p>
            <a:pPr marL="0" lvl="0" indent="0" algn="ctr">
              <a:lnSpc>
                <a:spcPts val="2949"/>
              </a:lnSpc>
              <a:spcBef>
                <a:spcPct val="0"/>
              </a:spcBef>
            </a:pPr>
            <a:r>
              <a:rPr lang="en-US" sz="2106">
                <a:solidFill>
                  <a:srgbClr val="000000"/>
                </a:solidFill>
                <a:latin typeface="Canva Sans Bold"/>
              </a:rPr>
              <a:t>Educational Videos</a:t>
            </a:r>
          </a:p>
        </p:txBody>
      </p:sp>
      <p:sp>
        <p:nvSpPr>
          <p:cNvPr id="5" name="TextBox 5"/>
          <p:cNvSpPr txBox="1"/>
          <p:nvPr/>
        </p:nvSpPr>
        <p:spPr>
          <a:xfrm>
            <a:off x="10092877" y="3774471"/>
            <a:ext cx="2715292" cy="720428"/>
          </a:xfrm>
          <a:prstGeom prst="rect">
            <a:avLst/>
          </a:prstGeom>
        </p:spPr>
        <p:txBody>
          <a:bodyPr lIns="0" tIns="0" rIns="0" bIns="0" rtlCol="0" anchor="t">
            <a:spAutoFit/>
          </a:bodyPr>
          <a:lstStyle/>
          <a:p>
            <a:pPr marL="0" lvl="0" indent="0" algn="ctr">
              <a:lnSpc>
                <a:spcPts val="2949"/>
              </a:lnSpc>
              <a:spcBef>
                <a:spcPct val="0"/>
              </a:spcBef>
            </a:pPr>
            <a:r>
              <a:rPr lang="en-US" sz="2106">
                <a:solidFill>
                  <a:srgbClr val="000000"/>
                </a:solidFill>
                <a:latin typeface="Canva Sans Bold"/>
              </a:rPr>
              <a:t>Easy-to-Use Interface</a:t>
            </a:r>
          </a:p>
        </p:txBody>
      </p:sp>
      <p:pic>
        <p:nvPicPr>
          <p:cNvPr id="6" name="Picture 6"/>
          <p:cNvPicPr>
            <a:picLocks noChangeAspect="1"/>
          </p:cNvPicPr>
          <p:nvPr/>
        </p:nvPicPr>
        <p:blipFill>
          <a:blip r:embed="rId2"/>
          <a:stretch>
            <a:fillRect/>
          </a:stretch>
        </p:blipFill>
        <p:spPr>
          <a:xfrm>
            <a:off x="-4639" y="4244155"/>
            <a:ext cx="4460549" cy="2601987"/>
          </a:xfrm>
          <a:prstGeom prst="rect">
            <a:avLst/>
          </a:prstGeom>
        </p:spPr>
      </p:pic>
      <p:pic>
        <p:nvPicPr>
          <p:cNvPr id="7" name="Picture 7"/>
          <p:cNvPicPr>
            <a:picLocks noChangeAspect="1"/>
          </p:cNvPicPr>
          <p:nvPr/>
        </p:nvPicPr>
        <p:blipFill>
          <a:blip r:embed="rId3"/>
          <a:stretch>
            <a:fillRect/>
          </a:stretch>
        </p:blipFill>
        <p:spPr>
          <a:xfrm>
            <a:off x="4607805" y="4244155"/>
            <a:ext cx="4460549" cy="2601987"/>
          </a:xfrm>
          <a:prstGeom prst="rect">
            <a:avLst/>
          </a:prstGeom>
        </p:spPr>
      </p:pic>
      <p:pic>
        <p:nvPicPr>
          <p:cNvPr id="8" name="Picture 8"/>
          <p:cNvPicPr>
            <a:picLocks noChangeAspect="1"/>
          </p:cNvPicPr>
          <p:nvPr/>
        </p:nvPicPr>
        <p:blipFill>
          <a:blip r:embed="rId4"/>
          <a:stretch>
            <a:fillRect/>
          </a:stretch>
        </p:blipFill>
        <p:spPr>
          <a:xfrm>
            <a:off x="9220249" y="4244155"/>
            <a:ext cx="4460549" cy="2601987"/>
          </a:xfrm>
          <a:prstGeom prst="rect">
            <a:avLst/>
          </a:prstGeom>
        </p:spPr>
      </p:pic>
      <p:sp>
        <p:nvSpPr>
          <p:cNvPr id="9" name="TextBox 9"/>
          <p:cNvSpPr txBox="1"/>
          <p:nvPr/>
        </p:nvSpPr>
        <p:spPr>
          <a:xfrm>
            <a:off x="1028700" y="1362075"/>
            <a:ext cx="16230600"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D56247"/>
                </a:solidFill>
                <a:latin typeface="Canva Sans Bold"/>
              </a:rPr>
              <a:t>Beginner Users</a:t>
            </a:r>
          </a:p>
        </p:txBody>
      </p:sp>
      <p:sp>
        <p:nvSpPr>
          <p:cNvPr id="10" name="TextBox 10"/>
          <p:cNvSpPr txBox="1"/>
          <p:nvPr/>
        </p:nvSpPr>
        <p:spPr>
          <a:xfrm>
            <a:off x="14704719" y="3774471"/>
            <a:ext cx="2715292" cy="352506"/>
          </a:xfrm>
          <a:prstGeom prst="rect">
            <a:avLst/>
          </a:prstGeom>
        </p:spPr>
        <p:txBody>
          <a:bodyPr lIns="0" tIns="0" rIns="0" bIns="0" rtlCol="0" anchor="t">
            <a:spAutoFit/>
          </a:bodyPr>
          <a:lstStyle/>
          <a:p>
            <a:pPr marL="0" lvl="0" indent="0" algn="ctr">
              <a:lnSpc>
                <a:spcPts val="2949"/>
              </a:lnSpc>
              <a:spcBef>
                <a:spcPct val="0"/>
              </a:spcBef>
            </a:pPr>
            <a:r>
              <a:rPr lang="en-US" sz="2106">
                <a:solidFill>
                  <a:srgbClr val="000000"/>
                </a:solidFill>
                <a:latin typeface="Canva Sans Bold"/>
              </a:rPr>
              <a:t>Community Forum</a:t>
            </a:r>
          </a:p>
        </p:txBody>
      </p:sp>
      <p:pic>
        <p:nvPicPr>
          <p:cNvPr id="11" name="Picture 11"/>
          <p:cNvPicPr>
            <a:picLocks noChangeAspect="1"/>
          </p:cNvPicPr>
          <p:nvPr/>
        </p:nvPicPr>
        <p:blipFill>
          <a:blip r:embed="rId5"/>
          <a:stretch>
            <a:fillRect/>
          </a:stretch>
        </p:blipFill>
        <p:spPr>
          <a:xfrm>
            <a:off x="13832091" y="4244155"/>
            <a:ext cx="4460549" cy="26019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19172" y="8246110"/>
            <a:ext cx="12849656"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Canva Sans Bold"/>
              </a:rPr>
              <a:t>Survey results of what new features an Advanced user wants from the app.</a:t>
            </a:r>
          </a:p>
        </p:txBody>
      </p:sp>
      <p:sp>
        <p:nvSpPr>
          <p:cNvPr id="3" name="TextBox 3"/>
          <p:cNvSpPr txBox="1"/>
          <p:nvPr/>
        </p:nvSpPr>
        <p:spPr>
          <a:xfrm>
            <a:off x="867989" y="3774471"/>
            <a:ext cx="2715292" cy="720428"/>
          </a:xfrm>
          <a:prstGeom prst="rect">
            <a:avLst/>
          </a:prstGeom>
        </p:spPr>
        <p:txBody>
          <a:bodyPr lIns="0" tIns="0" rIns="0" bIns="0" rtlCol="0" anchor="t">
            <a:spAutoFit/>
          </a:bodyPr>
          <a:lstStyle/>
          <a:p>
            <a:pPr marL="0" lvl="0" indent="0" algn="ctr">
              <a:lnSpc>
                <a:spcPts val="2949"/>
              </a:lnSpc>
              <a:spcBef>
                <a:spcPct val="0"/>
              </a:spcBef>
            </a:pPr>
            <a:r>
              <a:rPr lang="en-US" sz="2106">
                <a:solidFill>
                  <a:srgbClr val="000000"/>
                </a:solidFill>
                <a:latin typeface="Canva Sans Bold"/>
              </a:rPr>
              <a:t>Customizable Dashboard</a:t>
            </a:r>
          </a:p>
        </p:txBody>
      </p:sp>
      <p:sp>
        <p:nvSpPr>
          <p:cNvPr id="4" name="TextBox 4"/>
          <p:cNvSpPr txBox="1"/>
          <p:nvPr/>
        </p:nvSpPr>
        <p:spPr>
          <a:xfrm>
            <a:off x="5480433" y="3774471"/>
            <a:ext cx="2715292" cy="720427"/>
          </a:xfrm>
          <a:prstGeom prst="rect">
            <a:avLst/>
          </a:prstGeom>
        </p:spPr>
        <p:txBody>
          <a:bodyPr lIns="0" tIns="0" rIns="0" bIns="0" rtlCol="0" anchor="t">
            <a:spAutoFit/>
          </a:bodyPr>
          <a:lstStyle/>
          <a:p>
            <a:pPr marL="0" lvl="0" indent="0" algn="ctr">
              <a:lnSpc>
                <a:spcPts val="2949"/>
              </a:lnSpc>
              <a:spcBef>
                <a:spcPct val="0"/>
              </a:spcBef>
            </a:pPr>
            <a:r>
              <a:rPr lang="en-US" sz="2106">
                <a:solidFill>
                  <a:srgbClr val="000000"/>
                </a:solidFill>
                <a:latin typeface="Canva Sans Bold"/>
              </a:rPr>
              <a:t>Techincal and Custom Indicator </a:t>
            </a:r>
          </a:p>
        </p:txBody>
      </p:sp>
      <p:sp>
        <p:nvSpPr>
          <p:cNvPr id="5" name="TextBox 5"/>
          <p:cNvSpPr txBox="1"/>
          <p:nvPr/>
        </p:nvSpPr>
        <p:spPr>
          <a:xfrm>
            <a:off x="10092877" y="3774471"/>
            <a:ext cx="2715292" cy="352506"/>
          </a:xfrm>
          <a:prstGeom prst="rect">
            <a:avLst/>
          </a:prstGeom>
        </p:spPr>
        <p:txBody>
          <a:bodyPr lIns="0" tIns="0" rIns="0" bIns="0" rtlCol="0" anchor="t">
            <a:spAutoFit/>
          </a:bodyPr>
          <a:lstStyle/>
          <a:p>
            <a:pPr marL="0" lvl="0" indent="0" algn="ctr">
              <a:lnSpc>
                <a:spcPts val="2949"/>
              </a:lnSpc>
              <a:spcBef>
                <a:spcPct val="0"/>
              </a:spcBef>
            </a:pPr>
            <a:r>
              <a:rPr lang="en-US" sz="2106">
                <a:solidFill>
                  <a:srgbClr val="000000"/>
                </a:solidFill>
                <a:latin typeface="Canva Sans Bold"/>
              </a:rPr>
              <a:t>Community Forum</a:t>
            </a:r>
          </a:p>
        </p:txBody>
      </p:sp>
      <p:pic>
        <p:nvPicPr>
          <p:cNvPr id="6" name="Picture 6"/>
          <p:cNvPicPr>
            <a:picLocks noChangeAspect="1"/>
          </p:cNvPicPr>
          <p:nvPr/>
        </p:nvPicPr>
        <p:blipFill>
          <a:blip r:embed="rId2"/>
          <a:stretch>
            <a:fillRect/>
          </a:stretch>
        </p:blipFill>
        <p:spPr>
          <a:xfrm>
            <a:off x="-4639" y="4244155"/>
            <a:ext cx="4460549" cy="2601987"/>
          </a:xfrm>
          <a:prstGeom prst="rect">
            <a:avLst/>
          </a:prstGeom>
        </p:spPr>
      </p:pic>
      <p:pic>
        <p:nvPicPr>
          <p:cNvPr id="7" name="Picture 7"/>
          <p:cNvPicPr>
            <a:picLocks noChangeAspect="1"/>
          </p:cNvPicPr>
          <p:nvPr/>
        </p:nvPicPr>
        <p:blipFill>
          <a:blip r:embed="rId3"/>
          <a:stretch>
            <a:fillRect/>
          </a:stretch>
        </p:blipFill>
        <p:spPr>
          <a:xfrm>
            <a:off x="4607805" y="4244155"/>
            <a:ext cx="4460549" cy="2601987"/>
          </a:xfrm>
          <a:prstGeom prst="rect">
            <a:avLst/>
          </a:prstGeom>
        </p:spPr>
      </p:pic>
      <p:pic>
        <p:nvPicPr>
          <p:cNvPr id="8" name="Picture 8"/>
          <p:cNvPicPr>
            <a:picLocks noChangeAspect="1"/>
          </p:cNvPicPr>
          <p:nvPr/>
        </p:nvPicPr>
        <p:blipFill>
          <a:blip r:embed="rId4"/>
          <a:stretch>
            <a:fillRect/>
          </a:stretch>
        </p:blipFill>
        <p:spPr>
          <a:xfrm>
            <a:off x="9220249" y="4244155"/>
            <a:ext cx="4460549" cy="2601987"/>
          </a:xfrm>
          <a:prstGeom prst="rect">
            <a:avLst/>
          </a:prstGeom>
        </p:spPr>
      </p:pic>
      <p:sp>
        <p:nvSpPr>
          <p:cNvPr id="9" name="TextBox 9"/>
          <p:cNvSpPr txBox="1"/>
          <p:nvPr/>
        </p:nvSpPr>
        <p:spPr>
          <a:xfrm>
            <a:off x="1028700" y="1362075"/>
            <a:ext cx="16230600"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D56247"/>
                </a:solidFill>
                <a:latin typeface="Canva Sans Bold"/>
              </a:rPr>
              <a:t>Advanced Users</a:t>
            </a:r>
          </a:p>
        </p:txBody>
      </p:sp>
      <p:sp>
        <p:nvSpPr>
          <p:cNvPr id="10" name="TextBox 10"/>
          <p:cNvSpPr txBox="1"/>
          <p:nvPr/>
        </p:nvSpPr>
        <p:spPr>
          <a:xfrm>
            <a:off x="14704719" y="3774471"/>
            <a:ext cx="2715292" cy="720427"/>
          </a:xfrm>
          <a:prstGeom prst="rect">
            <a:avLst/>
          </a:prstGeom>
        </p:spPr>
        <p:txBody>
          <a:bodyPr lIns="0" tIns="0" rIns="0" bIns="0" rtlCol="0" anchor="t">
            <a:spAutoFit/>
          </a:bodyPr>
          <a:lstStyle/>
          <a:p>
            <a:pPr marL="0" lvl="0" indent="0" algn="ctr">
              <a:lnSpc>
                <a:spcPts val="2949"/>
              </a:lnSpc>
              <a:spcBef>
                <a:spcPct val="0"/>
              </a:spcBef>
            </a:pPr>
            <a:r>
              <a:rPr lang="en-US" sz="2106">
                <a:solidFill>
                  <a:srgbClr val="000000"/>
                </a:solidFill>
                <a:latin typeface="Canva Sans Bold"/>
              </a:rPr>
              <a:t>Advance Analytical Tools</a:t>
            </a:r>
          </a:p>
        </p:txBody>
      </p:sp>
      <p:pic>
        <p:nvPicPr>
          <p:cNvPr id="11" name="Picture 11"/>
          <p:cNvPicPr>
            <a:picLocks noChangeAspect="1"/>
          </p:cNvPicPr>
          <p:nvPr/>
        </p:nvPicPr>
        <p:blipFill>
          <a:blip r:embed="rId5"/>
          <a:stretch>
            <a:fillRect/>
          </a:stretch>
        </p:blipFill>
        <p:spPr>
          <a:xfrm>
            <a:off x="13832091" y="4244155"/>
            <a:ext cx="4460549" cy="260198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6C146718A44747B3E6B8C6BEF206CB" ma:contentTypeVersion="3" ma:contentTypeDescription="Create a new document." ma:contentTypeScope="" ma:versionID="8abcadb4a6a7216dcab6b7d3c1dde1ac">
  <xsd:schema xmlns:xsd="http://www.w3.org/2001/XMLSchema" xmlns:xs="http://www.w3.org/2001/XMLSchema" xmlns:p="http://schemas.microsoft.com/office/2006/metadata/properties" xmlns:ns2="2b6b679a-303a-4033-ba1f-c42228318895" targetNamespace="http://schemas.microsoft.com/office/2006/metadata/properties" ma:root="true" ma:fieldsID="bc900d66168c3e4a306006dc1fc9acf5" ns2:_="">
    <xsd:import namespace="2b6b679a-303a-4033-ba1f-c42228318895"/>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6b679a-303a-4033-ba1f-c422283188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99F0D3-E404-4CE5-8C61-724EE542546D}"/>
</file>

<file path=customXml/itemProps2.xml><?xml version="1.0" encoding="utf-8"?>
<ds:datastoreItem xmlns:ds="http://schemas.openxmlformats.org/officeDocument/2006/customXml" ds:itemID="{D60A1B01-E9D1-4B03-A6B3-3E067DFF331F}"/>
</file>

<file path=docProps/app.xml><?xml version="1.0" encoding="utf-8"?>
<Properties xmlns="http://schemas.openxmlformats.org/officeDocument/2006/extended-properties" xmlns:vt="http://schemas.openxmlformats.org/officeDocument/2006/docPropsVTypes">
  <TotalTime>69</TotalTime>
  <Words>1224</Words>
  <Application>Microsoft Office PowerPoint</Application>
  <PresentationFormat>Custom</PresentationFormat>
  <Paragraphs>324</Paragraphs>
  <Slides>32</Slides>
  <Notes>0</Notes>
  <HiddenSlides>6</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32</vt:i4>
      </vt:variant>
    </vt:vector>
  </HeadingPairs>
  <TitlesOfParts>
    <vt:vector size="49" baseType="lpstr">
      <vt:lpstr>Calibri</vt:lpstr>
      <vt:lpstr>Arimo</vt:lpstr>
      <vt:lpstr>Trocchi</vt:lpstr>
      <vt:lpstr>Canva Sans Bold Italics</vt:lpstr>
      <vt:lpstr>Helvetica World Bold</vt:lpstr>
      <vt:lpstr>TT Norms</vt:lpstr>
      <vt:lpstr>Open Sauce Italics</vt:lpstr>
      <vt:lpstr>Arimo Bold</vt:lpstr>
      <vt:lpstr>Canva Sans</vt:lpstr>
      <vt:lpstr>Codec Pro</vt:lpstr>
      <vt:lpstr>Canva Sans Bold</vt:lpstr>
      <vt:lpstr>Canva Sans Light</vt:lpstr>
      <vt:lpstr>Helvetica World</vt:lpstr>
      <vt:lpstr>Arial</vt:lpstr>
      <vt:lpstr>Codec Pro Bold</vt:lpstr>
      <vt:lpstr>Roca Two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cp:lastModifiedBy>Sridhar, Ritica</cp:lastModifiedBy>
  <cp:revision>3</cp:revision>
  <dcterms:created xsi:type="dcterms:W3CDTF">2006-08-16T00:00:00Z</dcterms:created>
  <dcterms:modified xsi:type="dcterms:W3CDTF">2023-12-01T19:36:25Z</dcterms:modified>
  <dc:identifier>DAF0vBd3qAs</dc:identifier>
</cp:coreProperties>
</file>